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2" r:id="rId3"/>
    <p:sldId id="286" r:id="rId4"/>
    <p:sldId id="287" r:id="rId5"/>
    <p:sldId id="288" r:id="rId6"/>
    <p:sldId id="285" r:id="rId7"/>
    <p:sldId id="284" r:id="rId8"/>
    <p:sldId id="289" r:id="rId9"/>
    <p:sldId id="283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90" r:id="rId34"/>
    <p:sldId id="291" r:id="rId35"/>
    <p:sldId id="292" r:id="rId36"/>
    <p:sldId id="270" r:id="rId37"/>
    <p:sldId id="294" r:id="rId38"/>
    <p:sldId id="295" r:id="rId39"/>
    <p:sldId id="302" r:id="rId40"/>
    <p:sldId id="296" r:id="rId41"/>
    <p:sldId id="303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2A70EF-1CB7-29F3-1E4B-3673E5515908}" name="Helge Dahl" initials="HD" userId="S::helge_dahl@vegvesen.no::b99f832c-37b6-423b-a086-e02cf1ca55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6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42B5D-CE1D-46D8-918B-B4FF22E3C223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058AB-830F-4CA4-BA81-B4CE781583F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580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891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638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2113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7580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310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4" y="538164"/>
            <a:ext cx="10558284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effectLst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303185" y="2204864"/>
            <a:ext cx="7029448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762001" y="2204864"/>
            <a:ext cx="3316817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pic>
        <p:nvPicPr>
          <p:cNvPr id="8" name="Bilde 7" descr="Kartverket logo" titl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4" y="6299489"/>
            <a:ext cx="1009996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28.12.2023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FKB-Vegnett produktspesifikasjon og registreringsinstruks</a:t>
            </a:r>
            <a:br>
              <a:rPr lang="nb-NO" dirty="0"/>
            </a:br>
            <a:br>
              <a:rPr lang="nb-NO" dirty="0"/>
            </a:br>
            <a:r>
              <a:rPr lang="nb-NO" dirty="0"/>
              <a:t>NÅ ELVEG 2.0!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666789"/>
            <a:ext cx="6573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3" y="1314155"/>
            <a:ext cx="2505425" cy="42296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96" y="1314155"/>
            <a:ext cx="2305372" cy="421063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0" y="2675872"/>
            <a:ext cx="2457793" cy="3400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19" y="6076772"/>
            <a:ext cx="667795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773282"/>
            <a:ext cx="6430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1998075"/>
            <a:ext cx="605874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690688"/>
            <a:ext cx="553479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89649"/>
            <a:ext cx="650648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1951383"/>
            <a:ext cx="640169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907591"/>
            <a:ext cx="651600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164778"/>
            <a:ext cx="648743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7" y="884991"/>
            <a:ext cx="6449325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3)</a:t>
            </a:r>
            <a:endParaRPr lang="nb-NO" dirty="0"/>
          </a:p>
        </p:txBody>
      </p:sp>
      <p:pic>
        <p:nvPicPr>
          <p:cNvPr id="17" name="Bild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441"/>
            <a:ext cx="6516612" cy="4598679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23075" y="5192892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45257" y="5306244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45257" y="5468259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45258" y="5630214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2450353" y="1320800"/>
            <a:ext cx="3657600" cy="2785146"/>
          </a:xfrm>
          <a:custGeom>
            <a:avLst/>
            <a:gdLst>
              <a:gd name="connsiteX0" fmla="*/ 0 w 3657600"/>
              <a:gd name="connsiteY0" fmla="*/ 2581835 h 2785146"/>
              <a:gd name="connsiteX1" fmla="*/ 137459 w 3657600"/>
              <a:gd name="connsiteY1" fmla="*/ 2677459 h 2785146"/>
              <a:gd name="connsiteX2" fmla="*/ 233082 w 3657600"/>
              <a:gd name="connsiteY2" fmla="*/ 2725271 h 2785146"/>
              <a:gd name="connsiteX3" fmla="*/ 328706 w 3657600"/>
              <a:gd name="connsiteY3" fmla="*/ 2749176 h 2785146"/>
              <a:gd name="connsiteX4" fmla="*/ 424329 w 3657600"/>
              <a:gd name="connsiteY4" fmla="*/ 2773082 h 2785146"/>
              <a:gd name="connsiteX5" fmla="*/ 585694 w 3657600"/>
              <a:gd name="connsiteY5" fmla="*/ 2785035 h 2785146"/>
              <a:gd name="connsiteX6" fmla="*/ 723153 w 3657600"/>
              <a:gd name="connsiteY6" fmla="*/ 2779059 h 2785146"/>
              <a:gd name="connsiteX7" fmla="*/ 806823 w 3657600"/>
              <a:gd name="connsiteY7" fmla="*/ 2779059 h 2785146"/>
              <a:gd name="connsiteX8" fmla="*/ 920376 w 3657600"/>
              <a:gd name="connsiteY8" fmla="*/ 2713318 h 2785146"/>
              <a:gd name="connsiteX9" fmla="*/ 1111623 w 3657600"/>
              <a:gd name="connsiteY9" fmla="*/ 2575859 h 2785146"/>
              <a:gd name="connsiteX10" fmla="*/ 1290918 w 3657600"/>
              <a:gd name="connsiteY10" fmla="*/ 2396565 h 2785146"/>
              <a:gd name="connsiteX11" fmla="*/ 1470212 w 3657600"/>
              <a:gd name="connsiteY11" fmla="*/ 2211294 h 2785146"/>
              <a:gd name="connsiteX12" fmla="*/ 1607671 w 3657600"/>
              <a:gd name="connsiteY12" fmla="*/ 2032000 h 2785146"/>
              <a:gd name="connsiteX13" fmla="*/ 1745129 w 3657600"/>
              <a:gd name="connsiteY13" fmla="*/ 1846729 h 2785146"/>
              <a:gd name="connsiteX14" fmla="*/ 1894541 w 3657600"/>
              <a:gd name="connsiteY14" fmla="*/ 1613647 h 2785146"/>
              <a:gd name="connsiteX15" fmla="*/ 1990165 w 3657600"/>
              <a:gd name="connsiteY15" fmla="*/ 1488141 h 2785146"/>
              <a:gd name="connsiteX16" fmla="*/ 2139576 w 3657600"/>
              <a:gd name="connsiteY16" fmla="*/ 1320800 h 2785146"/>
              <a:gd name="connsiteX17" fmla="*/ 2366682 w 3657600"/>
              <a:gd name="connsiteY17" fmla="*/ 1057835 h 2785146"/>
              <a:gd name="connsiteX18" fmla="*/ 2528047 w 3657600"/>
              <a:gd name="connsiteY18" fmla="*/ 890494 h 2785146"/>
              <a:gd name="connsiteX19" fmla="*/ 2755153 w 3657600"/>
              <a:gd name="connsiteY19" fmla="*/ 699247 h 2785146"/>
              <a:gd name="connsiteX20" fmla="*/ 2964329 w 3657600"/>
              <a:gd name="connsiteY20" fmla="*/ 508000 h 2785146"/>
              <a:gd name="connsiteX21" fmla="*/ 3179482 w 3657600"/>
              <a:gd name="connsiteY21" fmla="*/ 340659 h 2785146"/>
              <a:gd name="connsiteX22" fmla="*/ 3382682 w 3657600"/>
              <a:gd name="connsiteY22" fmla="*/ 173318 h 2785146"/>
              <a:gd name="connsiteX23" fmla="*/ 3657600 w 3657600"/>
              <a:gd name="connsiteY23" fmla="*/ 0 h 27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600" h="2785146">
                <a:moveTo>
                  <a:pt x="0" y="2581835"/>
                </a:moveTo>
                <a:cubicBezTo>
                  <a:pt x="49306" y="2617694"/>
                  <a:pt x="98612" y="2653553"/>
                  <a:pt x="137459" y="2677459"/>
                </a:cubicBezTo>
                <a:cubicBezTo>
                  <a:pt x="176306" y="2701365"/>
                  <a:pt x="201208" y="2713318"/>
                  <a:pt x="233082" y="2725271"/>
                </a:cubicBezTo>
                <a:cubicBezTo>
                  <a:pt x="264956" y="2737224"/>
                  <a:pt x="328706" y="2749176"/>
                  <a:pt x="328706" y="2749176"/>
                </a:cubicBezTo>
                <a:cubicBezTo>
                  <a:pt x="360580" y="2757144"/>
                  <a:pt x="381498" y="2767106"/>
                  <a:pt x="424329" y="2773082"/>
                </a:cubicBezTo>
                <a:cubicBezTo>
                  <a:pt x="467160" y="2779059"/>
                  <a:pt x="535890" y="2784039"/>
                  <a:pt x="585694" y="2785035"/>
                </a:cubicBezTo>
                <a:cubicBezTo>
                  <a:pt x="635498" y="2786031"/>
                  <a:pt x="686298" y="2780055"/>
                  <a:pt x="723153" y="2779059"/>
                </a:cubicBezTo>
                <a:cubicBezTo>
                  <a:pt x="760008" y="2778063"/>
                  <a:pt x="773953" y="2790016"/>
                  <a:pt x="806823" y="2779059"/>
                </a:cubicBezTo>
                <a:cubicBezTo>
                  <a:pt x="839694" y="2768102"/>
                  <a:pt x="869576" y="2747185"/>
                  <a:pt x="920376" y="2713318"/>
                </a:cubicBezTo>
                <a:cubicBezTo>
                  <a:pt x="971176" y="2679451"/>
                  <a:pt x="1049866" y="2628651"/>
                  <a:pt x="1111623" y="2575859"/>
                </a:cubicBezTo>
                <a:cubicBezTo>
                  <a:pt x="1173380" y="2523067"/>
                  <a:pt x="1231153" y="2457326"/>
                  <a:pt x="1290918" y="2396565"/>
                </a:cubicBezTo>
                <a:cubicBezTo>
                  <a:pt x="1350683" y="2335804"/>
                  <a:pt x="1417420" y="2272055"/>
                  <a:pt x="1470212" y="2211294"/>
                </a:cubicBezTo>
                <a:cubicBezTo>
                  <a:pt x="1523004" y="2150533"/>
                  <a:pt x="1561852" y="2092761"/>
                  <a:pt x="1607671" y="2032000"/>
                </a:cubicBezTo>
                <a:cubicBezTo>
                  <a:pt x="1653490" y="1971239"/>
                  <a:pt x="1697317" y="1916454"/>
                  <a:pt x="1745129" y="1846729"/>
                </a:cubicBezTo>
                <a:cubicBezTo>
                  <a:pt x="1792941" y="1777004"/>
                  <a:pt x="1853702" y="1673412"/>
                  <a:pt x="1894541" y="1613647"/>
                </a:cubicBezTo>
                <a:cubicBezTo>
                  <a:pt x="1935380" y="1553882"/>
                  <a:pt x="1949326" y="1536949"/>
                  <a:pt x="1990165" y="1488141"/>
                </a:cubicBezTo>
                <a:cubicBezTo>
                  <a:pt x="2031004" y="1439333"/>
                  <a:pt x="2076823" y="1392518"/>
                  <a:pt x="2139576" y="1320800"/>
                </a:cubicBezTo>
                <a:cubicBezTo>
                  <a:pt x="2202329" y="1249082"/>
                  <a:pt x="2301937" y="1129553"/>
                  <a:pt x="2366682" y="1057835"/>
                </a:cubicBezTo>
                <a:cubicBezTo>
                  <a:pt x="2431427" y="986117"/>
                  <a:pt x="2463302" y="950259"/>
                  <a:pt x="2528047" y="890494"/>
                </a:cubicBezTo>
                <a:cubicBezTo>
                  <a:pt x="2592792" y="830729"/>
                  <a:pt x="2682439" y="762996"/>
                  <a:pt x="2755153" y="699247"/>
                </a:cubicBezTo>
                <a:cubicBezTo>
                  <a:pt x="2827867" y="635498"/>
                  <a:pt x="2893608" y="567765"/>
                  <a:pt x="2964329" y="508000"/>
                </a:cubicBezTo>
                <a:cubicBezTo>
                  <a:pt x="3035050" y="448235"/>
                  <a:pt x="3109757" y="396439"/>
                  <a:pt x="3179482" y="340659"/>
                </a:cubicBezTo>
                <a:cubicBezTo>
                  <a:pt x="3249208" y="284879"/>
                  <a:pt x="3302996" y="230094"/>
                  <a:pt x="3382682" y="173318"/>
                </a:cubicBezTo>
                <a:cubicBezTo>
                  <a:pt x="3462368" y="116542"/>
                  <a:pt x="3559984" y="58271"/>
                  <a:pt x="365760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kanalisertVeg</a:t>
            </a:r>
            <a:r>
              <a:rPr lang="nb-NO" dirty="0"/>
              <a:t>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0511C90-359B-4A38-810D-176248B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980"/>
            <a:ext cx="5392691" cy="5042895"/>
          </a:xfrm>
          <a:prstGeom prst="rect">
            <a:avLst/>
          </a:prstGeom>
        </p:spPr>
      </p:pic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535891E7-B3A1-492C-ADA2-A18C175A28FD}"/>
              </a:ext>
            </a:extLst>
          </p:cNvPr>
          <p:cNvSpPr/>
          <p:nvPr/>
        </p:nvSpPr>
        <p:spPr>
          <a:xfrm>
            <a:off x="2055906" y="2587812"/>
            <a:ext cx="1828800" cy="802773"/>
          </a:xfrm>
          <a:custGeom>
            <a:avLst/>
            <a:gdLst>
              <a:gd name="connsiteX0" fmla="*/ 0 w 1828800"/>
              <a:gd name="connsiteY0" fmla="*/ 621553 h 802773"/>
              <a:gd name="connsiteX1" fmla="*/ 203200 w 1828800"/>
              <a:gd name="connsiteY1" fmla="*/ 699247 h 802773"/>
              <a:gd name="connsiteX2" fmla="*/ 436282 w 1828800"/>
              <a:gd name="connsiteY2" fmla="*/ 764988 h 802773"/>
              <a:gd name="connsiteX3" fmla="*/ 585694 w 1828800"/>
              <a:gd name="connsiteY3" fmla="*/ 788894 h 802773"/>
              <a:gd name="connsiteX4" fmla="*/ 729129 w 1828800"/>
              <a:gd name="connsiteY4" fmla="*/ 800847 h 802773"/>
              <a:gd name="connsiteX5" fmla="*/ 872565 w 1828800"/>
              <a:gd name="connsiteY5" fmla="*/ 800847 h 802773"/>
              <a:gd name="connsiteX6" fmla="*/ 980141 w 1828800"/>
              <a:gd name="connsiteY6" fmla="*/ 794870 h 802773"/>
              <a:gd name="connsiteX7" fmla="*/ 1165412 w 1828800"/>
              <a:gd name="connsiteY7" fmla="*/ 717176 h 802773"/>
              <a:gd name="connsiteX8" fmla="*/ 1374588 w 1828800"/>
              <a:gd name="connsiteY8" fmla="*/ 609600 h 802773"/>
              <a:gd name="connsiteX9" fmla="*/ 1524000 w 1828800"/>
              <a:gd name="connsiteY9" fmla="*/ 490070 h 802773"/>
              <a:gd name="connsiteX10" fmla="*/ 1649506 w 1828800"/>
              <a:gd name="connsiteY10" fmla="*/ 352612 h 802773"/>
              <a:gd name="connsiteX11" fmla="*/ 1733176 w 1828800"/>
              <a:gd name="connsiteY11" fmla="*/ 221129 h 802773"/>
              <a:gd name="connsiteX12" fmla="*/ 1828800 w 1828800"/>
              <a:gd name="connsiteY12" fmla="*/ 0 h 8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8800" h="802773">
                <a:moveTo>
                  <a:pt x="0" y="621553"/>
                </a:moveTo>
                <a:cubicBezTo>
                  <a:pt x="65243" y="648447"/>
                  <a:pt x="130486" y="675341"/>
                  <a:pt x="203200" y="699247"/>
                </a:cubicBezTo>
                <a:cubicBezTo>
                  <a:pt x="275914" y="723153"/>
                  <a:pt x="372533" y="750047"/>
                  <a:pt x="436282" y="764988"/>
                </a:cubicBezTo>
                <a:cubicBezTo>
                  <a:pt x="500031" y="779929"/>
                  <a:pt x="536886" y="782918"/>
                  <a:pt x="585694" y="788894"/>
                </a:cubicBezTo>
                <a:cubicBezTo>
                  <a:pt x="634502" y="794870"/>
                  <a:pt x="681317" y="798855"/>
                  <a:pt x="729129" y="800847"/>
                </a:cubicBezTo>
                <a:cubicBezTo>
                  <a:pt x="776941" y="802839"/>
                  <a:pt x="830730" y="801843"/>
                  <a:pt x="872565" y="800847"/>
                </a:cubicBezTo>
                <a:cubicBezTo>
                  <a:pt x="914400" y="799851"/>
                  <a:pt x="931333" y="808815"/>
                  <a:pt x="980141" y="794870"/>
                </a:cubicBezTo>
                <a:cubicBezTo>
                  <a:pt x="1028949" y="780925"/>
                  <a:pt x="1099671" y="748054"/>
                  <a:pt x="1165412" y="717176"/>
                </a:cubicBezTo>
                <a:cubicBezTo>
                  <a:pt x="1231153" y="686298"/>
                  <a:pt x="1314823" y="647451"/>
                  <a:pt x="1374588" y="609600"/>
                </a:cubicBezTo>
                <a:cubicBezTo>
                  <a:pt x="1434353" y="571749"/>
                  <a:pt x="1478180" y="532901"/>
                  <a:pt x="1524000" y="490070"/>
                </a:cubicBezTo>
                <a:cubicBezTo>
                  <a:pt x="1569820" y="447239"/>
                  <a:pt x="1614643" y="397435"/>
                  <a:pt x="1649506" y="352612"/>
                </a:cubicBezTo>
                <a:cubicBezTo>
                  <a:pt x="1684369" y="307788"/>
                  <a:pt x="1703294" y="279898"/>
                  <a:pt x="1733176" y="221129"/>
                </a:cubicBezTo>
                <a:cubicBezTo>
                  <a:pt x="1763058" y="162360"/>
                  <a:pt x="1795929" y="81180"/>
                  <a:pt x="18288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636B01C-7FB5-4394-A218-963FB6F84BC8}"/>
              </a:ext>
            </a:extLst>
          </p:cNvPr>
          <p:cNvSpPr txBox="1"/>
          <p:nvPr/>
        </p:nvSpPr>
        <p:spPr>
          <a:xfrm>
            <a:off x="6776884" y="2190135"/>
            <a:ext cx="4129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et svingefelt (høyresvingefelt – markert med rødt i figuren). Svingefelt skal registreres med </a:t>
            </a:r>
            <a:r>
              <a:rPr lang="nb-NO" dirty="0" err="1"/>
              <a:t>typeveg</a:t>
            </a:r>
            <a:r>
              <a:rPr lang="nb-NO" dirty="0"/>
              <a:t> kanalisert veg. Ellers gjelder teksten fra figur 2 i produktspesifikasjonen for Elveg: "I de aller fleste tilfeller vil topologien i slike kryss være etablert og skal da ikke endres ved fotogrammetrisk registrering. Fotogrammetrisk registrering vil i hovedsak gå ut på forbedring av geometri der kriteriene for dette er til stede".</a:t>
            </a: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enkelBilveg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21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(rampe)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573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(rundkjøring)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5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(bilferje)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53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(passasjerferje)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65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gangOgSykkelveg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4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(sykkelveg)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1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(gangveg)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6901EDA-6689-4EA4-911B-92E2BBD5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5" y="1591088"/>
            <a:ext cx="6030167" cy="5115639"/>
          </a:xfrm>
          <a:prstGeom prst="rect">
            <a:avLst/>
          </a:prstGeom>
        </p:spPr>
      </p:pic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88C76352-EA97-4AD8-8D4E-FED7446F08FD}"/>
              </a:ext>
            </a:extLst>
          </p:cNvPr>
          <p:cNvSpPr/>
          <p:nvPr/>
        </p:nvSpPr>
        <p:spPr>
          <a:xfrm>
            <a:off x="3187700" y="4356100"/>
            <a:ext cx="1009650" cy="1631950"/>
          </a:xfrm>
          <a:custGeom>
            <a:avLst/>
            <a:gdLst>
              <a:gd name="connsiteX0" fmla="*/ 0 w 1009650"/>
              <a:gd name="connsiteY0" fmla="*/ 0 h 1631950"/>
              <a:gd name="connsiteX1" fmla="*/ 25400 w 1009650"/>
              <a:gd name="connsiteY1" fmla="*/ 298450 h 1631950"/>
              <a:gd name="connsiteX2" fmla="*/ 88900 w 1009650"/>
              <a:gd name="connsiteY2" fmla="*/ 552450 h 1631950"/>
              <a:gd name="connsiteX3" fmla="*/ 133350 w 1009650"/>
              <a:gd name="connsiteY3" fmla="*/ 774700 h 1631950"/>
              <a:gd name="connsiteX4" fmla="*/ 177800 w 1009650"/>
              <a:gd name="connsiteY4" fmla="*/ 869950 h 1631950"/>
              <a:gd name="connsiteX5" fmla="*/ 298450 w 1009650"/>
              <a:gd name="connsiteY5" fmla="*/ 984250 h 1631950"/>
              <a:gd name="connsiteX6" fmla="*/ 495300 w 1009650"/>
              <a:gd name="connsiteY6" fmla="*/ 1073150 h 1631950"/>
              <a:gd name="connsiteX7" fmla="*/ 781050 w 1009650"/>
              <a:gd name="connsiteY7" fmla="*/ 1219200 h 1631950"/>
              <a:gd name="connsiteX8" fmla="*/ 895350 w 1009650"/>
              <a:gd name="connsiteY8" fmla="*/ 1352550 h 1631950"/>
              <a:gd name="connsiteX9" fmla="*/ 965200 w 1009650"/>
              <a:gd name="connsiteY9" fmla="*/ 1435100 h 1631950"/>
              <a:gd name="connsiteX10" fmla="*/ 1009650 w 1009650"/>
              <a:gd name="connsiteY10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9650" h="1631950">
                <a:moveTo>
                  <a:pt x="0" y="0"/>
                </a:moveTo>
                <a:cubicBezTo>
                  <a:pt x="5291" y="103187"/>
                  <a:pt x="10583" y="206375"/>
                  <a:pt x="25400" y="298450"/>
                </a:cubicBezTo>
                <a:cubicBezTo>
                  <a:pt x="40217" y="390525"/>
                  <a:pt x="70908" y="473075"/>
                  <a:pt x="88900" y="552450"/>
                </a:cubicBezTo>
                <a:cubicBezTo>
                  <a:pt x="106892" y="631825"/>
                  <a:pt x="118533" y="721783"/>
                  <a:pt x="133350" y="774700"/>
                </a:cubicBezTo>
                <a:cubicBezTo>
                  <a:pt x="148167" y="827617"/>
                  <a:pt x="150283" y="835025"/>
                  <a:pt x="177800" y="869950"/>
                </a:cubicBezTo>
                <a:cubicBezTo>
                  <a:pt x="205317" y="904875"/>
                  <a:pt x="245533" y="950383"/>
                  <a:pt x="298450" y="984250"/>
                </a:cubicBezTo>
                <a:cubicBezTo>
                  <a:pt x="351367" y="1018117"/>
                  <a:pt x="414867" y="1033992"/>
                  <a:pt x="495300" y="1073150"/>
                </a:cubicBezTo>
                <a:cubicBezTo>
                  <a:pt x="575733" y="1112308"/>
                  <a:pt x="714375" y="1172633"/>
                  <a:pt x="781050" y="1219200"/>
                </a:cubicBezTo>
                <a:cubicBezTo>
                  <a:pt x="847725" y="1265767"/>
                  <a:pt x="895350" y="1352550"/>
                  <a:pt x="895350" y="1352550"/>
                </a:cubicBezTo>
                <a:cubicBezTo>
                  <a:pt x="926042" y="1388533"/>
                  <a:pt x="946150" y="1388533"/>
                  <a:pt x="965200" y="1435100"/>
                </a:cubicBezTo>
                <a:cubicBezTo>
                  <a:pt x="984250" y="1481667"/>
                  <a:pt x="996950" y="1556808"/>
                  <a:pt x="1009650" y="163195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4260541-042D-41D6-86E5-79F965533FA1}"/>
              </a:ext>
            </a:extLst>
          </p:cNvPr>
          <p:cNvSpPr txBox="1"/>
          <p:nvPr/>
        </p:nvSpPr>
        <p:spPr>
          <a:xfrm>
            <a:off x="6776884" y="2190135"/>
            <a:ext cx="4129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en utydelig </a:t>
            </a:r>
            <a:r>
              <a:rPr lang="nb-NO" dirty="0" err="1"/>
              <a:t>typeveg</a:t>
            </a:r>
            <a:r>
              <a:rPr lang="nb-NO" dirty="0"/>
              <a:t> mellom fortau (fra sør) og gangfelt (til venstre) – markert med rødt i figuren).</a:t>
            </a:r>
          </a:p>
          <a:p>
            <a:r>
              <a:rPr lang="nb-NO" dirty="0"/>
              <a:t>Disse typevegene er meget vanskelige å skille på ved registrering, derfor skal </a:t>
            </a:r>
            <a:r>
              <a:rPr lang="nb-NO" dirty="0" err="1"/>
              <a:t>typeveg</a:t>
            </a:r>
            <a:r>
              <a:rPr lang="nb-NO" dirty="0"/>
              <a:t> kodes som gangveg ved fotogrammetrisk nyregistrering og ev. justeres administrativt.</a:t>
            </a:r>
          </a:p>
        </p:txBody>
      </p:sp>
    </p:spTree>
    <p:extLst>
      <p:ext uri="{BB962C8B-B14F-4D97-AF65-F5344CB8AC3E}">
        <p14:creationId xmlns:p14="http://schemas.microsoft.com/office/powerpoint/2010/main" val="157032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(gatetun)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01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2)</a:t>
            </a:r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8918037" y="5610904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9040219" y="5724256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9040219" y="5886271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9040220" y="6048226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0" y="1342144"/>
            <a:ext cx="5868219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(gågate)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71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(gangfelt)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4F62D9F-1D52-4D2E-A16E-0B8671B4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545587"/>
            <a:ext cx="6139135" cy="4947288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6108DDA-9F0B-4E96-AD49-C23B7B76578A}"/>
              </a:ext>
            </a:extLst>
          </p:cNvPr>
          <p:cNvSpPr txBox="1"/>
          <p:nvPr/>
        </p:nvSpPr>
        <p:spPr>
          <a:xfrm>
            <a:off x="7682576" y="2364306"/>
            <a:ext cx="41295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Under vises et eksempel på registrering av veglenke mellom to gangfelt (markert i rødt i figuren). Hvis lengde er under minstemål for registrering av veglenker (2m) registreres gangfeltet sammenhengende. Hvis lengde er over minstemål registreres </a:t>
            </a:r>
            <a:r>
              <a:rPr lang="nb-NO" dirty="0" err="1"/>
              <a:t>veglenken</a:t>
            </a:r>
            <a:r>
              <a:rPr lang="nb-NO" dirty="0"/>
              <a:t> mellom gangfeltene som gangveg fotogrammetrisk og justeres ev. administrativt.</a:t>
            </a:r>
          </a:p>
          <a:p>
            <a:r>
              <a:rPr lang="nb-NO" dirty="0"/>
              <a:t>Ved eksisterende veglenke (gang- og sykkelveg) over gangfelt kan veglenke splittes opp og gis ny </a:t>
            </a:r>
            <a:r>
              <a:rPr lang="nb-NO" dirty="0" err="1"/>
              <a:t>typeveg</a:t>
            </a:r>
            <a:r>
              <a:rPr lang="nb-NO" dirty="0"/>
              <a:t> og endret type E, hvis eksiterende veglenke oppfyller kravene for nøyaktighet.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B110B1A-455B-4622-B405-AAAF3A380789}"/>
              </a:ext>
            </a:extLst>
          </p:cNvPr>
          <p:cNvCxnSpPr>
            <a:cxnSpLocks/>
          </p:cNvCxnSpPr>
          <p:nvPr/>
        </p:nvCxnSpPr>
        <p:spPr>
          <a:xfrm flipV="1">
            <a:off x="3663210" y="3669030"/>
            <a:ext cx="43920" cy="190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791C7AEE-6E69-48F6-B3A1-4A0E371F425B}"/>
              </a:ext>
            </a:extLst>
          </p:cNvPr>
          <p:cNvCxnSpPr>
            <a:cxnSpLocks/>
          </p:cNvCxnSpPr>
          <p:nvPr/>
        </p:nvCxnSpPr>
        <p:spPr>
          <a:xfrm flipV="1">
            <a:off x="4057650" y="3573780"/>
            <a:ext cx="53940" cy="200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C39DE966-DEDF-4EA0-AFF2-DA8D627E0735}"/>
              </a:ext>
            </a:extLst>
          </p:cNvPr>
          <p:cNvCxnSpPr>
            <a:cxnSpLocks/>
          </p:cNvCxnSpPr>
          <p:nvPr/>
        </p:nvCxnSpPr>
        <p:spPr>
          <a:xfrm flipH="1" flipV="1">
            <a:off x="3707130" y="3669030"/>
            <a:ext cx="350520" cy="105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143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b="1" dirty="0">
                <a:solidFill>
                  <a:srgbClr val="FF0000"/>
                </a:solidFill>
              </a:rPr>
              <a:t>IKKE</a:t>
            </a:r>
            <a:r>
              <a:rPr lang="nb-NO" dirty="0"/>
              <a:t> 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DF7FBB8-C568-6F3C-F779-A379F3F7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56" y="1562425"/>
            <a:ext cx="4903824" cy="3967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33947FAE-2D41-035E-3CB0-D432E80D8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12"/>
          <a:stretch/>
        </p:blipFill>
        <p:spPr>
          <a:xfrm>
            <a:off x="5342280" y="1562425"/>
            <a:ext cx="5427320" cy="3968294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199" y="5914131"/>
            <a:ext cx="9312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Eksempel på braketter, som IKKE skal registreres som fortau i Elveg. Her i forbindelse med tunell på Ring 3 i Oslo. Illustrasjon og bilde fra SVV. </a:t>
            </a:r>
          </a:p>
        </p:txBody>
      </p:sp>
    </p:spTree>
    <p:extLst>
      <p:ext uri="{BB962C8B-B14F-4D97-AF65-F5344CB8AC3E}">
        <p14:creationId xmlns:p14="http://schemas.microsoft.com/office/powerpoint/2010/main" val="3567256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137601C8-84AA-ECD5-8907-20002D6EFC1B}"/>
              </a:ext>
            </a:extLst>
          </p:cNvPr>
          <p:cNvSpPr txBox="1"/>
          <p:nvPr/>
        </p:nvSpPr>
        <p:spPr>
          <a:xfrm>
            <a:off x="838200" y="1266631"/>
            <a:ext cx="9312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I kryss vil man få en liten strekning med overlapp mellom vegene, der </a:t>
            </a:r>
            <a:r>
              <a:rPr lang="nb-NO" dirty="0" err="1"/>
              <a:t>veglenken</a:t>
            </a:r>
            <a:r>
              <a:rPr lang="nb-NO" dirty="0"/>
              <a:t> går over en annen veg sin flate. Her er det den veg som er «viktigst» som «eier» strekningen, og alle andre veger får konnektering fra den viktigste vegens </a:t>
            </a:r>
            <a:r>
              <a:rPr lang="nb-NO" dirty="0" err="1"/>
              <a:t>flatekant</a:t>
            </a:r>
            <a:r>
              <a:rPr lang="nb-NO" dirty="0"/>
              <a:t> og inn til kryssets sentrum. </a:t>
            </a:r>
          </a:p>
        </p:txBody>
      </p:sp>
    </p:spTree>
    <p:extLst>
      <p:ext uri="{BB962C8B-B14F-4D97-AF65-F5344CB8AC3E}">
        <p14:creationId xmlns:p14="http://schemas.microsoft.com/office/powerpoint/2010/main" val="409586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>
            <a:normAutofit fontScale="90000"/>
          </a:bodyPr>
          <a:lstStyle/>
          <a:p>
            <a:r>
              <a:rPr lang="nb-NO" dirty="0"/>
              <a:t>Veglenke – eksisterende konnekteringslenker (kopi)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982ED58-4AEB-FA0E-7B30-1856C1B3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3" y="1224794"/>
            <a:ext cx="6827618" cy="4428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46631968-6AC0-F6A7-9029-12B820EF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813" y="1224794"/>
            <a:ext cx="4049987" cy="44285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8BE215A9-AC6F-980F-BA53-7258CF627C0F}"/>
              </a:ext>
            </a:extLst>
          </p:cNvPr>
          <p:cNvSpPr txBox="1"/>
          <p:nvPr/>
        </p:nvSpPr>
        <p:spPr>
          <a:xfrm>
            <a:off x="155073" y="5779390"/>
            <a:ext cx="1088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To eksempler på eksisterende konnekteringslenker i Elveg. Til venstre vises konnekteringslenker over en rundkjøringsflate og til høyre en konnekteringslenke over et T-kryss. Disse skal i utgangspunktet ikke endre eller slettes fotogrammetrisk.</a:t>
            </a:r>
          </a:p>
        </p:txBody>
      </p:sp>
    </p:spTree>
    <p:extLst>
      <p:ext uri="{BB962C8B-B14F-4D97-AF65-F5344CB8AC3E}">
        <p14:creationId xmlns:p14="http://schemas.microsoft.com/office/powerpoint/2010/main" val="82951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50309302-7EC3-EFFE-C2DF-829C65189F40}"/>
              </a:ext>
            </a:extLst>
          </p:cNvPr>
          <p:cNvSpPr txBox="1"/>
          <p:nvPr/>
        </p:nvSpPr>
        <p:spPr>
          <a:xfrm>
            <a:off x="1687016" y="1647928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A276006-AFAF-AE9A-0815-A2C5DDBEC7A7}"/>
              </a:ext>
            </a:extLst>
          </p:cNvPr>
          <p:cNvCxnSpPr/>
          <p:nvPr/>
        </p:nvCxnSpPr>
        <p:spPr>
          <a:xfrm flipH="1">
            <a:off x="1758076" y="1776859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0FDDAFF8-8642-BA66-9238-093D4611151F}"/>
              </a:ext>
            </a:extLst>
          </p:cNvPr>
          <p:cNvCxnSpPr/>
          <p:nvPr/>
        </p:nvCxnSpPr>
        <p:spPr>
          <a:xfrm>
            <a:off x="1767579" y="1928176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DAE4E9C3-FB4B-64B4-B18A-29F0ED24C4B2}"/>
              </a:ext>
            </a:extLst>
          </p:cNvPr>
          <p:cNvCxnSpPr/>
          <p:nvPr/>
        </p:nvCxnSpPr>
        <p:spPr>
          <a:xfrm flipV="1">
            <a:off x="1767580" y="2241951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9833BFE-4B04-F575-A0CD-E9A7CA9C1DAB}"/>
              </a:ext>
            </a:extLst>
          </p:cNvPr>
          <p:cNvCxnSpPr/>
          <p:nvPr/>
        </p:nvCxnSpPr>
        <p:spPr>
          <a:xfrm flipH="1">
            <a:off x="1767580" y="208768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2B438B4-F630-549A-551B-89DD39C43C42}"/>
              </a:ext>
            </a:extLst>
          </p:cNvPr>
          <p:cNvCxnSpPr/>
          <p:nvPr/>
        </p:nvCxnSpPr>
        <p:spPr>
          <a:xfrm flipV="1">
            <a:off x="1758077" y="2397854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3D7E2D0-E50D-0E5F-ACDF-8B3D0C399565}"/>
              </a:ext>
            </a:extLst>
          </p:cNvPr>
          <p:cNvSpPr txBox="1"/>
          <p:nvPr/>
        </p:nvSpPr>
        <p:spPr>
          <a:xfrm>
            <a:off x="1687016" y="2942517"/>
            <a:ext cx="2220188" cy="116955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Enkel bilveg – eksisterende         konnekteringslenke JA fra NVDB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Kanalisert veg – eksisterende konnekteringslenke JA fra NVDB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7FC5CC1-6B81-6691-F6E7-A476E9D52D7C}"/>
              </a:ext>
            </a:extLst>
          </p:cNvPr>
          <p:cNvCxnSpPr/>
          <p:nvPr/>
        </p:nvCxnSpPr>
        <p:spPr>
          <a:xfrm flipH="1">
            <a:off x="1762067" y="3228056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9D00314-2E08-B96F-867D-C9AEF25185DE}"/>
              </a:ext>
            </a:extLst>
          </p:cNvPr>
          <p:cNvCxnSpPr/>
          <p:nvPr/>
        </p:nvCxnSpPr>
        <p:spPr>
          <a:xfrm flipH="1">
            <a:off x="1767580" y="30706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2A07723-46E7-E704-8C8F-E07BAD2541A8}"/>
              </a:ext>
            </a:extLst>
          </p:cNvPr>
          <p:cNvCxnSpPr/>
          <p:nvPr/>
        </p:nvCxnSpPr>
        <p:spPr>
          <a:xfrm flipH="1">
            <a:off x="1758077" y="3381190"/>
            <a:ext cx="377995" cy="3231"/>
          </a:xfrm>
          <a:prstGeom prst="lin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26069836-9FD4-4563-9A3D-06CD091B5F13}"/>
              </a:ext>
            </a:extLst>
          </p:cNvPr>
          <p:cNvCxnSpPr/>
          <p:nvPr/>
        </p:nvCxnSpPr>
        <p:spPr>
          <a:xfrm flipH="1">
            <a:off x="1758076" y="3537590"/>
            <a:ext cx="377995" cy="323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53BE9C29-B982-263F-9B40-3FC1D69A5410}"/>
              </a:ext>
            </a:extLst>
          </p:cNvPr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27" name="Rett linje 26">
            <a:extLst>
              <a:ext uri="{FF2B5EF4-FFF2-40B4-BE49-F238E27FC236}">
                <a16:creationId xmlns:a16="http://schemas.microsoft.com/office/drawing/2014/main" id="{1D9E6E62-CE3E-935B-6090-1B58471910FA}"/>
              </a:ext>
            </a:extLst>
          </p:cNvPr>
          <p:cNvCxnSpPr>
            <a:cxnSpLocks/>
          </p:cNvCxnSpPr>
          <p:nvPr/>
        </p:nvCxnSpPr>
        <p:spPr>
          <a:xfrm>
            <a:off x="4131954" y="1330569"/>
            <a:ext cx="0" cy="4897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CB870E46-F040-72C1-4170-E7FE6C8153FF}"/>
              </a:ext>
            </a:extLst>
          </p:cNvPr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EABDDA9A-82DC-C439-FE37-E4DC222AF7F4}"/>
              </a:ext>
            </a:extLst>
          </p:cNvPr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6BA3276E-F026-5D0E-1EDE-41A89960179C}"/>
              </a:ext>
            </a:extLst>
          </p:cNvPr>
          <p:cNvCxnSpPr>
            <a:cxnSpLocks/>
          </p:cNvCxnSpPr>
          <p:nvPr/>
        </p:nvCxnSpPr>
        <p:spPr>
          <a:xfrm>
            <a:off x="6169218" y="3682862"/>
            <a:ext cx="94450" cy="2323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3FC052AF-5A22-64A5-4DE0-6D671BF97A32}"/>
              </a:ext>
            </a:extLst>
          </p:cNvPr>
          <p:cNvCxnSpPr>
            <a:cxnSpLocks/>
          </p:cNvCxnSpPr>
          <p:nvPr/>
        </p:nvCxnSpPr>
        <p:spPr>
          <a:xfrm>
            <a:off x="6263668" y="3915209"/>
            <a:ext cx="168737" cy="1478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343C9B3-D908-A8BB-A798-AC8C1CE35CF7}"/>
              </a:ext>
            </a:extLst>
          </p:cNvPr>
          <p:cNvCxnSpPr>
            <a:cxnSpLocks/>
          </p:cNvCxnSpPr>
          <p:nvPr/>
        </p:nvCxnSpPr>
        <p:spPr>
          <a:xfrm flipH="1">
            <a:off x="6413282" y="4055818"/>
            <a:ext cx="1002149" cy="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41DE63D4-F612-AAD3-F9DD-F0D7B7133A8D}"/>
              </a:ext>
            </a:extLst>
          </p:cNvPr>
          <p:cNvCxnSpPr>
            <a:cxnSpLocks/>
          </p:cNvCxnSpPr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A4775CE-1207-6B8F-35EC-1758A4357D61}"/>
              </a:ext>
            </a:extLst>
          </p:cNvPr>
          <p:cNvCxnSpPr>
            <a:cxnSpLocks/>
          </p:cNvCxnSpPr>
          <p:nvPr/>
        </p:nvCxnSpPr>
        <p:spPr>
          <a:xfrm flipH="1">
            <a:off x="6424885" y="4576802"/>
            <a:ext cx="2554588" cy="2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D8631D05-5936-2749-6629-F18A509A0ED6}"/>
              </a:ext>
            </a:extLst>
          </p:cNvPr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1A85B3B4-5BCF-4606-1AF9-67D1D1E47336}"/>
              </a:ext>
            </a:extLst>
          </p:cNvPr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>
            <a:extLst>
              <a:ext uri="{FF2B5EF4-FFF2-40B4-BE49-F238E27FC236}">
                <a16:creationId xmlns:a16="http://schemas.microsoft.com/office/drawing/2014/main" id="{A3EE925E-A29A-7CB9-D138-0EBF3827517A}"/>
              </a:ext>
            </a:extLst>
          </p:cNvPr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C9B81BB6-9157-F2B5-2182-36F3EBA35C78}"/>
              </a:ext>
            </a:extLst>
          </p:cNvPr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>
            <a:extLst>
              <a:ext uri="{FF2B5EF4-FFF2-40B4-BE49-F238E27FC236}">
                <a16:creationId xmlns:a16="http://schemas.microsoft.com/office/drawing/2014/main" id="{C4936A15-914A-0420-6DB3-76E1903B0E9D}"/>
              </a:ext>
            </a:extLst>
          </p:cNvPr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>
            <a:extLst>
              <a:ext uri="{FF2B5EF4-FFF2-40B4-BE49-F238E27FC236}">
                <a16:creationId xmlns:a16="http://schemas.microsoft.com/office/drawing/2014/main" id="{CEC02547-10D3-3DDE-4DB5-9A6851B70FAB}"/>
              </a:ext>
            </a:extLst>
          </p:cNvPr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DE92A46F-BEAB-CD92-233B-3F1699E88CF9}"/>
              </a:ext>
            </a:extLst>
          </p:cNvPr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>
            <a:extLst>
              <a:ext uri="{FF2B5EF4-FFF2-40B4-BE49-F238E27FC236}">
                <a16:creationId xmlns:a16="http://schemas.microsoft.com/office/drawing/2014/main" id="{F09E22A0-0261-6F11-B997-57A7111BA746}"/>
              </a:ext>
            </a:extLst>
          </p:cNvPr>
          <p:cNvCxnSpPr>
            <a:cxnSpLocks/>
          </p:cNvCxnSpPr>
          <p:nvPr/>
        </p:nvCxnSpPr>
        <p:spPr>
          <a:xfrm>
            <a:off x="5442367" y="1343617"/>
            <a:ext cx="420" cy="1919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>
            <a:extLst>
              <a:ext uri="{FF2B5EF4-FFF2-40B4-BE49-F238E27FC236}">
                <a16:creationId xmlns:a16="http://schemas.microsoft.com/office/drawing/2014/main" id="{F817A851-A8BB-1736-724B-0F9C8502C2DE}"/>
              </a:ext>
            </a:extLst>
          </p:cNvPr>
          <p:cNvCxnSpPr>
            <a:cxnSpLocks/>
          </p:cNvCxnSpPr>
          <p:nvPr/>
        </p:nvCxnSpPr>
        <p:spPr>
          <a:xfrm>
            <a:off x="4872458" y="5409728"/>
            <a:ext cx="0" cy="8001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E62D2D8B-3E53-C71C-ADDE-CDFF269E152A}"/>
              </a:ext>
            </a:extLst>
          </p:cNvPr>
          <p:cNvCxnSpPr>
            <a:cxnSpLocks/>
          </p:cNvCxnSpPr>
          <p:nvPr/>
        </p:nvCxnSpPr>
        <p:spPr>
          <a:xfrm>
            <a:off x="5436015" y="5430212"/>
            <a:ext cx="6772" cy="772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>
            <a:extLst>
              <a:ext uri="{FF2B5EF4-FFF2-40B4-BE49-F238E27FC236}">
                <a16:creationId xmlns:a16="http://schemas.microsoft.com/office/drawing/2014/main" id="{0A1C8CDF-D6CF-8B4F-BBD7-993D71D4FDDF}"/>
              </a:ext>
            </a:extLst>
          </p:cNvPr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>
            <a:extLst>
              <a:ext uri="{FF2B5EF4-FFF2-40B4-BE49-F238E27FC236}">
                <a16:creationId xmlns:a16="http://schemas.microsoft.com/office/drawing/2014/main" id="{A82010F3-49F3-FA3C-DE5D-892CC0634269}"/>
              </a:ext>
            </a:extLst>
          </p:cNvPr>
          <p:cNvCxnSpPr>
            <a:cxnSpLocks/>
          </p:cNvCxnSpPr>
          <p:nvPr/>
        </p:nvCxnSpPr>
        <p:spPr>
          <a:xfrm flipH="1" flipV="1">
            <a:off x="4949693" y="5314173"/>
            <a:ext cx="405358" cy="5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4D5277-0477-053A-F657-E832DBA94BEA}"/>
              </a:ext>
            </a:extLst>
          </p:cNvPr>
          <p:cNvCxnSpPr/>
          <p:nvPr/>
        </p:nvCxnSpPr>
        <p:spPr>
          <a:xfrm>
            <a:off x="5351626" y="5314173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>
            <a:extLst>
              <a:ext uri="{FF2B5EF4-FFF2-40B4-BE49-F238E27FC236}">
                <a16:creationId xmlns:a16="http://schemas.microsoft.com/office/drawing/2014/main" id="{A5096609-9F69-DC29-489D-3065D9DB5A48}"/>
              </a:ext>
            </a:extLst>
          </p:cNvPr>
          <p:cNvCxnSpPr>
            <a:cxnSpLocks/>
          </p:cNvCxnSpPr>
          <p:nvPr/>
        </p:nvCxnSpPr>
        <p:spPr>
          <a:xfrm>
            <a:off x="4886611" y="3267485"/>
            <a:ext cx="72406" cy="1024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52B8FA83-DB82-3CE7-5E39-3F276C7CAED9}"/>
              </a:ext>
            </a:extLst>
          </p:cNvPr>
          <p:cNvCxnSpPr>
            <a:cxnSpLocks/>
          </p:cNvCxnSpPr>
          <p:nvPr/>
        </p:nvCxnSpPr>
        <p:spPr>
          <a:xfrm flipH="1">
            <a:off x="5369238" y="3263550"/>
            <a:ext cx="73129" cy="1046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>
            <a:extLst>
              <a:ext uri="{FF2B5EF4-FFF2-40B4-BE49-F238E27FC236}">
                <a16:creationId xmlns:a16="http://schemas.microsoft.com/office/drawing/2014/main" id="{F6CFEC6F-FC56-F7DB-C91D-BE55BB2F4F97}"/>
              </a:ext>
            </a:extLst>
          </p:cNvPr>
          <p:cNvCxnSpPr/>
          <p:nvPr/>
        </p:nvCxnSpPr>
        <p:spPr>
          <a:xfrm flipH="1">
            <a:off x="4867697" y="5314794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DE7AAABB-7047-2033-9B63-C60B1EB0C3DB}"/>
              </a:ext>
            </a:extLst>
          </p:cNvPr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67FD1290-3929-7CCB-977C-F26A809967DF}"/>
              </a:ext>
            </a:extLst>
          </p:cNvPr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tt linje 67">
            <a:extLst>
              <a:ext uri="{FF2B5EF4-FFF2-40B4-BE49-F238E27FC236}">
                <a16:creationId xmlns:a16="http://schemas.microsoft.com/office/drawing/2014/main" id="{6DCA339F-9C1E-DAF2-3C3B-DEE52793B79F}"/>
              </a:ext>
            </a:extLst>
          </p:cNvPr>
          <p:cNvCxnSpPr>
            <a:cxnSpLocks/>
          </p:cNvCxnSpPr>
          <p:nvPr/>
        </p:nvCxnSpPr>
        <p:spPr>
          <a:xfrm>
            <a:off x="7726712" y="3606134"/>
            <a:ext cx="214130" cy="4569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>
            <a:extLst>
              <a:ext uri="{FF2B5EF4-FFF2-40B4-BE49-F238E27FC236}">
                <a16:creationId xmlns:a16="http://schemas.microsoft.com/office/drawing/2014/main" id="{AA241E58-360E-1649-501D-720A176B0732}"/>
              </a:ext>
            </a:extLst>
          </p:cNvPr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6A6BACEA-598B-F58F-73F9-32119FF1D521}"/>
              </a:ext>
            </a:extLst>
          </p:cNvPr>
          <p:cNvCxnSpPr>
            <a:cxnSpLocks/>
          </p:cNvCxnSpPr>
          <p:nvPr/>
        </p:nvCxnSpPr>
        <p:spPr>
          <a:xfrm flipV="1">
            <a:off x="6191744" y="1711396"/>
            <a:ext cx="792088" cy="36741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>
            <a:extLst>
              <a:ext uri="{FF2B5EF4-FFF2-40B4-BE49-F238E27FC236}">
                <a16:creationId xmlns:a16="http://schemas.microsoft.com/office/drawing/2014/main" id="{113ABEBC-7EFF-C7EB-B309-4B35D021DC8D}"/>
              </a:ext>
            </a:extLst>
          </p:cNvPr>
          <p:cNvCxnSpPr>
            <a:cxnSpLocks/>
          </p:cNvCxnSpPr>
          <p:nvPr/>
        </p:nvCxnSpPr>
        <p:spPr>
          <a:xfrm flipV="1">
            <a:off x="6190896" y="2014474"/>
            <a:ext cx="787562" cy="36057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A3F064F2-4675-D3CC-049E-1E2A2D9AAEB2}"/>
              </a:ext>
            </a:extLst>
          </p:cNvPr>
          <p:cNvCxnSpPr>
            <a:cxnSpLocks/>
          </p:cNvCxnSpPr>
          <p:nvPr/>
        </p:nvCxnSpPr>
        <p:spPr>
          <a:xfrm>
            <a:off x="7415431" y="4055818"/>
            <a:ext cx="525411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AE3B9EA1-6DED-BCCD-4B41-C0F7640DDAB7}"/>
              </a:ext>
            </a:extLst>
          </p:cNvPr>
          <p:cNvCxnSpPr>
            <a:cxnSpLocks/>
          </p:cNvCxnSpPr>
          <p:nvPr/>
        </p:nvCxnSpPr>
        <p:spPr>
          <a:xfrm>
            <a:off x="6193395" y="2071844"/>
            <a:ext cx="0" cy="3003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>
            <a:extLst>
              <a:ext uri="{FF2B5EF4-FFF2-40B4-BE49-F238E27FC236}">
                <a16:creationId xmlns:a16="http://schemas.microsoft.com/office/drawing/2014/main" id="{33D40D7E-90C2-DBDD-6B23-A58E9E01AEA7}"/>
              </a:ext>
            </a:extLst>
          </p:cNvPr>
          <p:cNvCxnSpPr>
            <a:cxnSpLocks/>
          </p:cNvCxnSpPr>
          <p:nvPr/>
        </p:nvCxnSpPr>
        <p:spPr>
          <a:xfrm>
            <a:off x="6424885" y="4063039"/>
            <a:ext cx="11132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06FCA69F-BA01-A8B8-136C-392BA76D85F4}"/>
              </a:ext>
            </a:extLst>
          </p:cNvPr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>
            <a:extLst>
              <a:ext uri="{FF2B5EF4-FFF2-40B4-BE49-F238E27FC236}">
                <a16:creationId xmlns:a16="http://schemas.microsoft.com/office/drawing/2014/main" id="{61092D79-7096-6651-F726-60C16A89A203}"/>
              </a:ext>
            </a:extLst>
          </p:cNvPr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ktangel 91">
            <a:extLst>
              <a:ext uri="{FF2B5EF4-FFF2-40B4-BE49-F238E27FC236}">
                <a16:creationId xmlns:a16="http://schemas.microsoft.com/office/drawing/2014/main" id="{EBEB7B1F-3967-1D43-F3A0-0FA51A8F8910}"/>
              </a:ext>
            </a:extLst>
          </p:cNvPr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93" name="Rektangel 92">
            <a:extLst>
              <a:ext uri="{FF2B5EF4-FFF2-40B4-BE49-F238E27FC236}">
                <a16:creationId xmlns:a16="http://schemas.microsoft.com/office/drawing/2014/main" id="{723AEB25-118F-4C4B-212F-939571E931D1}"/>
              </a:ext>
            </a:extLst>
          </p:cNvPr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95" name="Rett linje 94">
            <a:extLst>
              <a:ext uri="{FF2B5EF4-FFF2-40B4-BE49-F238E27FC236}">
                <a16:creationId xmlns:a16="http://schemas.microsoft.com/office/drawing/2014/main" id="{7053D8C9-AF6E-DDE7-F5D4-9AE4C3A323BD}"/>
              </a:ext>
            </a:extLst>
          </p:cNvPr>
          <p:cNvCxnSpPr>
            <a:endCxn id="92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>
            <a:extLst>
              <a:ext uri="{FF2B5EF4-FFF2-40B4-BE49-F238E27FC236}">
                <a16:creationId xmlns:a16="http://schemas.microsoft.com/office/drawing/2014/main" id="{26F803F8-7EBD-65DA-9643-2D918E198FBC}"/>
              </a:ext>
            </a:extLst>
          </p:cNvPr>
          <p:cNvCxnSpPr>
            <a:stCxn id="93" idx="1"/>
            <a:endCxn id="93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>
            <a:extLst>
              <a:ext uri="{FF2B5EF4-FFF2-40B4-BE49-F238E27FC236}">
                <a16:creationId xmlns:a16="http://schemas.microsoft.com/office/drawing/2014/main" id="{68D2D782-F12F-4895-2FE4-894433B6927A}"/>
              </a:ext>
            </a:extLst>
          </p:cNvPr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>
            <a:extLst>
              <a:ext uri="{FF2B5EF4-FFF2-40B4-BE49-F238E27FC236}">
                <a16:creationId xmlns:a16="http://schemas.microsoft.com/office/drawing/2014/main" id="{21B15448-17D5-CB95-819C-7641BFB2FA8C}"/>
              </a:ext>
            </a:extLst>
          </p:cNvPr>
          <p:cNvCxnSpPr>
            <a:cxnSpLocks/>
          </p:cNvCxnSpPr>
          <p:nvPr/>
        </p:nvCxnSpPr>
        <p:spPr>
          <a:xfrm flipH="1">
            <a:off x="6432405" y="4314758"/>
            <a:ext cx="2547068" cy="1317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>
            <a:extLst>
              <a:ext uri="{FF2B5EF4-FFF2-40B4-BE49-F238E27FC236}">
                <a16:creationId xmlns:a16="http://schemas.microsoft.com/office/drawing/2014/main" id="{52049553-8410-E604-7D4A-932606263EA7}"/>
              </a:ext>
            </a:extLst>
          </p:cNvPr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>
            <a:extLst>
              <a:ext uri="{FF2B5EF4-FFF2-40B4-BE49-F238E27FC236}">
                <a16:creationId xmlns:a16="http://schemas.microsoft.com/office/drawing/2014/main" id="{22A69A64-7BDA-5BF3-154C-EE71FABB14C3}"/>
              </a:ext>
            </a:extLst>
          </p:cNvPr>
          <p:cNvCxnSpPr>
            <a:cxnSpLocks/>
          </p:cNvCxnSpPr>
          <p:nvPr/>
        </p:nvCxnSpPr>
        <p:spPr>
          <a:xfrm flipH="1">
            <a:off x="5673517" y="3263550"/>
            <a:ext cx="153588" cy="22723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>
            <a:extLst>
              <a:ext uri="{FF2B5EF4-FFF2-40B4-BE49-F238E27FC236}">
                <a16:creationId xmlns:a16="http://schemas.microsoft.com/office/drawing/2014/main" id="{D694AABD-F65A-D87B-39A8-ACC599675E8C}"/>
              </a:ext>
            </a:extLst>
          </p:cNvPr>
          <p:cNvCxnSpPr>
            <a:cxnSpLocks/>
          </p:cNvCxnSpPr>
          <p:nvPr/>
        </p:nvCxnSpPr>
        <p:spPr>
          <a:xfrm>
            <a:off x="4522143" y="3258612"/>
            <a:ext cx="123998" cy="19295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Ellipse 113">
            <a:extLst>
              <a:ext uri="{FF2B5EF4-FFF2-40B4-BE49-F238E27FC236}">
                <a16:creationId xmlns:a16="http://schemas.microsoft.com/office/drawing/2014/main" id="{DD3F525F-CC1B-4EBF-6875-29ECE5F90661}"/>
              </a:ext>
            </a:extLst>
          </p:cNvPr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5" name="Rett linje 114">
            <a:extLst>
              <a:ext uri="{FF2B5EF4-FFF2-40B4-BE49-F238E27FC236}">
                <a16:creationId xmlns:a16="http://schemas.microsoft.com/office/drawing/2014/main" id="{4923D812-7022-0020-7B52-DCD429CCE5DD}"/>
              </a:ext>
            </a:extLst>
          </p:cNvPr>
          <p:cNvCxnSpPr>
            <a:cxnSpLocks/>
          </p:cNvCxnSpPr>
          <p:nvPr/>
        </p:nvCxnSpPr>
        <p:spPr>
          <a:xfrm flipH="1">
            <a:off x="4505527" y="5203960"/>
            <a:ext cx="101778" cy="15830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>
            <a:extLst>
              <a:ext uri="{FF2B5EF4-FFF2-40B4-BE49-F238E27FC236}">
                <a16:creationId xmlns:a16="http://schemas.microsoft.com/office/drawing/2014/main" id="{EDFEA9B1-7724-40AB-33B3-5F389DE5CAF5}"/>
              </a:ext>
            </a:extLst>
          </p:cNvPr>
          <p:cNvCxnSpPr>
            <a:cxnSpLocks/>
          </p:cNvCxnSpPr>
          <p:nvPr/>
        </p:nvCxnSpPr>
        <p:spPr>
          <a:xfrm>
            <a:off x="5673517" y="5119404"/>
            <a:ext cx="146295" cy="249450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Rett linje 116">
            <a:extLst>
              <a:ext uri="{FF2B5EF4-FFF2-40B4-BE49-F238E27FC236}">
                <a16:creationId xmlns:a16="http://schemas.microsoft.com/office/drawing/2014/main" id="{6EE3A74C-8AFA-7ECF-6F1C-8A246F2D70C3}"/>
              </a:ext>
            </a:extLst>
          </p:cNvPr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Rett linje 117">
            <a:extLst>
              <a:ext uri="{FF2B5EF4-FFF2-40B4-BE49-F238E27FC236}">
                <a16:creationId xmlns:a16="http://schemas.microsoft.com/office/drawing/2014/main" id="{9732D403-52D5-683A-69D4-6A31F3C35E6E}"/>
              </a:ext>
            </a:extLst>
          </p:cNvPr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>
            <a:extLst>
              <a:ext uri="{FF2B5EF4-FFF2-40B4-BE49-F238E27FC236}">
                <a16:creationId xmlns:a16="http://schemas.microsoft.com/office/drawing/2014/main" id="{5CD027D8-A4D8-DA76-7730-48221C875790}"/>
              </a:ext>
            </a:extLst>
          </p:cNvPr>
          <p:cNvCxnSpPr>
            <a:cxnSpLocks/>
          </p:cNvCxnSpPr>
          <p:nvPr/>
        </p:nvCxnSpPr>
        <p:spPr>
          <a:xfrm>
            <a:off x="4131954" y="5063195"/>
            <a:ext cx="826519" cy="250978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>
            <a:extLst>
              <a:ext uri="{FF2B5EF4-FFF2-40B4-BE49-F238E27FC236}">
                <a16:creationId xmlns:a16="http://schemas.microsoft.com/office/drawing/2014/main" id="{98483518-437D-E1F5-A68A-06AF01C862F6}"/>
              </a:ext>
            </a:extLst>
          </p:cNvPr>
          <p:cNvCxnSpPr>
            <a:cxnSpLocks/>
          </p:cNvCxnSpPr>
          <p:nvPr/>
        </p:nvCxnSpPr>
        <p:spPr>
          <a:xfrm flipV="1">
            <a:off x="5351626" y="4809197"/>
            <a:ext cx="868814" cy="50497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ittel 1">
            <a:extLst>
              <a:ext uri="{FF2B5EF4-FFF2-40B4-BE49-F238E27FC236}">
                <a16:creationId xmlns:a16="http://schemas.microsoft.com/office/drawing/2014/main" id="{C406F36B-1949-8041-501A-75191913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9" y="124690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cxnSp>
        <p:nvCxnSpPr>
          <p:cNvPr id="167" name="Rett linje 166">
            <a:extLst>
              <a:ext uri="{FF2B5EF4-FFF2-40B4-BE49-F238E27FC236}">
                <a16:creationId xmlns:a16="http://schemas.microsoft.com/office/drawing/2014/main" id="{37072037-1D57-208C-C475-0C687436A164}"/>
              </a:ext>
            </a:extLst>
          </p:cNvPr>
          <p:cNvCxnSpPr>
            <a:cxnSpLocks/>
          </p:cNvCxnSpPr>
          <p:nvPr/>
        </p:nvCxnSpPr>
        <p:spPr>
          <a:xfrm>
            <a:off x="5553336" y="4934044"/>
            <a:ext cx="113917" cy="20282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>
            <a:extLst>
              <a:ext uri="{FF2B5EF4-FFF2-40B4-BE49-F238E27FC236}">
                <a16:creationId xmlns:a16="http://schemas.microsoft.com/office/drawing/2014/main" id="{B4E6B7CE-84CB-6542-22FD-D728B7526BD5}"/>
              </a:ext>
            </a:extLst>
          </p:cNvPr>
          <p:cNvCxnSpPr>
            <a:cxnSpLocks/>
          </p:cNvCxnSpPr>
          <p:nvPr/>
        </p:nvCxnSpPr>
        <p:spPr>
          <a:xfrm>
            <a:off x="4646141" y="3460987"/>
            <a:ext cx="162531" cy="24116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Rett linje 173">
            <a:extLst>
              <a:ext uri="{FF2B5EF4-FFF2-40B4-BE49-F238E27FC236}">
                <a16:creationId xmlns:a16="http://schemas.microsoft.com/office/drawing/2014/main" id="{76343DCC-EA74-EEE5-CC6B-EFEF0F509B64}"/>
              </a:ext>
            </a:extLst>
          </p:cNvPr>
          <p:cNvCxnSpPr>
            <a:cxnSpLocks/>
          </p:cNvCxnSpPr>
          <p:nvPr/>
        </p:nvCxnSpPr>
        <p:spPr>
          <a:xfrm flipH="1">
            <a:off x="5516499" y="3481899"/>
            <a:ext cx="150754" cy="22025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Rett linje 176">
            <a:extLst>
              <a:ext uri="{FF2B5EF4-FFF2-40B4-BE49-F238E27FC236}">
                <a16:creationId xmlns:a16="http://schemas.microsoft.com/office/drawing/2014/main" id="{D8148816-E032-32D9-B991-F590ABAF4026}"/>
              </a:ext>
            </a:extLst>
          </p:cNvPr>
          <p:cNvCxnSpPr>
            <a:cxnSpLocks/>
          </p:cNvCxnSpPr>
          <p:nvPr/>
        </p:nvCxnSpPr>
        <p:spPr>
          <a:xfrm flipH="1">
            <a:off x="4607305" y="4959688"/>
            <a:ext cx="197398" cy="25338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>
            <a:extLst>
              <a:ext uri="{FF2B5EF4-FFF2-40B4-BE49-F238E27FC236}">
                <a16:creationId xmlns:a16="http://schemas.microsoft.com/office/drawing/2014/main" id="{F36A7FBD-70F9-5162-969E-B331E303B478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5882483" y="4330652"/>
            <a:ext cx="549922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TekstSylinder 189">
            <a:extLst>
              <a:ext uri="{FF2B5EF4-FFF2-40B4-BE49-F238E27FC236}">
                <a16:creationId xmlns:a16="http://schemas.microsoft.com/office/drawing/2014/main" id="{A8E921C4-3046-A917-182F-CB892119C875}"/>
              </a:ext>
            </a:extLst>
          </p:cNvPr>
          <p:cNvSpPr txBox="1"/>
          <p:nvPr/>
        </p:nvSpPr>
        <p:spPr>
          <a:xfrm>
            <a:off x="1623505" y="1429075"/>
            <a:ext cx="1456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191" name="TekstSylinder 190">
            <a:extLst>
              <a:ext uri="{FF2B5EF4-FFF2-40B4-BE49-F238E27FC236}">
                <a16:creationId xmlns:a16="http://schemas.microsoft.com/office/drawing/2014/main" id="{646A2923-8121-F0F7-3AFF-8DD2F9C2EA61}"/>
              </a:ext>
            </a:extLst>
          </p:cNvPr>
          <p:cNvSpPr txBox="1"/>
          <p:nvPr/>
        </p:nvSpPr>
        <p:spPr>
          <a:xfrm>
            <a:off x="1618183" y="2725576"/>
            <a:ext cx="22890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Veglenke (Elveg)</a:t>
            </a:r>
          </a:p>
        </p:txBody>
      </p:sp>
      <p:cxnSp>
        <p:nvCxnSpPr>
          <p:cNvPr id="2" name="Rett linje 1">
            <a:extLst>
              <a:ext uri="{FF2B5EF4-FFF2-40B4-BE49-F238E27FC236}">
                <a16:creationId xmlns:a16="http://schemas.microsoft.com/office/drawing/2014/main" id="{94F7C73A-1B05-858C-8CF2-653AB6EB59C7}"/>
              </a:ext>
            </a:extLst>
          </p:cNvPr>
          <p:cNvCxnSpPr/>
          <p:nvPr/>
        </p:nvCxnSpPr>
        <p:spPr>
          <a:xfrm flipH="1">
            <a:off x="1766689" y="3823213"/>
            <a:ext cx="377995" cy="323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9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>
            <a:extLst>
              <a:ext uri="{FF2B5EF4-FFF2-40B4-BE49-F238E27FC236}">
                <a16:creationId xmlns:a16="http://schemas.microsoft.com/office/drawing/2014/main" id="{50309302-7EC3-EFFE-C2DF-829C65189F40}"/>
              </a:ext>
            </a:extLst>
          </p:cNvPr>
          <p:cNvSpPr txBox="1"/>
          <p:nvPr/>
        </p:nvSpPr>
        <p:spPr>
          <a:xfrm>
            <a:off x="3027473" y="1639768"/>
            <a:ext cx="2220188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  <a:endParaRPr lang="nb-NO" sz="1000" u="sng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A276006-AFAF-AE9A-0815-A2C5DDBEC7A7}"/>
              </a:ext>
            </a:extLst>
          </p:cNvPr>
          <p:cNvCxnSpPr/>
          <p:nvPr/>
        </p:nvCxnSpPr>
        <p:spPr>
          <a:xfrm flipH="1">
            <a:off x="3098533" y="1768699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0FDDAFF8-8642-BA66-9238-093D4611151F}"/>
              </a:ext>
            </a:extLst>
          </p:cNvPr>
          <p:cNvCxnSpPr/>
          <p:nvPr/>
        </p:nvCxnSpPr>
        <p:spPr>
          <a:xfrm>
            <a:off x="3108036" y="1920016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9833BFE-4B04-F575-A0CD-E9A7CA9C1DAB}"/>
              </a:ext>
            </a:extLst>
          </p:cNvPr>
          <p:cNvCxnSpPr/>
          <p:nvPr/>
        </p:nvCxnSpPr>
        <p:spPr>
          <a:xfrm flipH="1">
            <a:off x="3108037" y="207952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2B438B4-F630-549A-551B-89DD39C43C42}"/>
              </a:ext>
            </a:extLst>
          </p:cNvPr>
          <p:cNvCxnSpPr/>
          <p:nvPr/>
        </p:nvCxnSpPr>
        <p:spPr>
          <a:xfrm flipV="1">
            <a:off x="3112661" y="222011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3D7E2D0-E50D-0E5F-ACDF-8B3D0C399565}"/>
              </a:ext>
            </a:extLst>
          </p:cNvPr>
          <p:cNvSpPr txBox="1"/>
          <p:nvPr/>
        </p:nvSpPr>
        <p:spPr>
          <a:xfrm>
            <a:off x="3027473" y="2667828"/>
            <a:ext cx="2220188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Enkel bilveg – eksisterende         konnekteringslenke JA fra NVDB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7FC5CC1-6B81-6691-F6E7-A476E9D52D7C}"/>
              </a:ext>
            </a:extLst>
          </p:cNvPr>
          <p:cNvCxnSpPr/>
          <p:nvPr/>
        </p:nvCxnSpPr>
        <p:spPr>
          <a:xfrm flipH="1">
            <a:off x="3102524" y="2953367"/>
            <a:ext cx="377995" cy="323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9D00314-2E08-B96F-867D-C9AEF25185DE}"/>
              </a:ext>
            </a:extLst>
          </p:cNvPr>
          <p:cNvCxnSpPr/>
          <p:nvPr/>
        </p:nvCxnSpPr>
        <p:spPr>
          <a:xfrm flipH="1">
            <a:off x="3108037" y="2795957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CB870E46-F040-72C1-4170-E7FE6C8153FF}"/>
              </a:ext>
            </a:extLst>
          </p:cNvPr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EABDDA9A-82DC-C439-FE37-E4DC222AF7F4}"/>
              </a:ext>
            </a:extLst>
          </p:cNvPr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6BA3276E-F026-5D0E-1EDE-41A89960179C}"/>
              </a:ext>
            </a:extLst>
          </p:cNvPr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3FC052AF-5A22-64A5-4DE0-6D671BF97A32}"/>
              </a:ext>
            </a:extLst>
          </p:cNvPr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343C9B3-D908-A8BB-A798-AC8C1CE35CF7}"/>
              </a:ext>
            </a:extLst>
          </p:cNvPr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41DE63D4-F612-AAD3-F9DD-F0D7B7133A8D}"/>
              </a:ext>
            </a:extLst>
          </p:cNvPr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A4775CE-1207-6B8F-35EC-1758A4357D61}"/>
              </a:ext>
            </a:extLst>
          </p:cNvPr>
          <p:cNvCxnSpPr>
            <a:cxnSpLocks/>
          </p:cNvCxnSpPr>
          <p:nvPr/>
        </p:nvCxnSpPr>
        <p:spPr>
          <a:xfrm flipH="1">
            <a:off x="6424885" y="4576802"/>
            <a:ext cx="2526536" cy="2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D8631D05-5936-2749-6629-F18A509A0ED6}"/>
              </a:ext>
            </a:extLst>
          </p:cNvPr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1A85B3B4-5BCF-4606-1AF9-67D1D1E47336}"/>
              </a:ext>
            </a:extLst>
          </p:cNvPr>
          <p:cNvCxnSpPr>
            <a:cxnSpLocks/>
          </p:cNvCxnSpPr>
          <p:nvPr/>
        </p:nvCxnSpPr>
        <p:spPr>
          <a:xfrm>
            <a:off x="6214175" y="4804893"/>
            <a:ext cx="0" cy="1514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>
            <a:extLst>
              <a:ext uri="{FF2B5EF4-FFF2-40B4-BE49-F238E27FC236}">
                <a16:creationId xmlns:a16="http://schemas.microsoft.com/office/drawing/2014/main" id="{F09E22A0-0261-6F11-B997-57A7111BA746}"/>
              </a:ext>
            </a:extLst>
          </p:cNvPr>
          <p:cNvCxnSpPr>
            <a:cxnSpLocks/>
          </p:cNvCxnSpPr>
          <p:nvPr/>
        </p:nvCxnSpPr>
        <p:spPr>
          <a:xfrm>
            <a:off x="5442367" y="1343617"/>
            <a:ext cx="0" cy="4975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67FD1290-3929-7CCB-977C-F26A809967DF}"/>
              </a:ext>
            </a:extLst>
          </p:cNvPr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Rett linje 67">
            <a:extLst>
              <a:ext uri="{FF2B5EF4-FFF2-40B4-BE49-F238E27FC236}">
                <a16:creationId xmlns:a16="http://schemas.microsoft.com/office/drawing/2014/main" id="{6DCA339F-9C1E-DAF2-3C3B-DEE52793B79F}"/>
              </a:ext>
            </a:extLst>
          </p:cNvPr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>
            <a:extLst>
              <a:ext uri="{FF2B5EF4-FFF2-40B4-BE49-F238E27FC236}">
                <a16:creationId xmlns:a16="http://schemas.microsoft.com/office/drawing/2014/main" id="{AA241E58-360E-1649-501D-720A176B0732}"/>
              </a:ext>
            </a:extLst>
          </p:cNvPr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6A6BACEA-598B-F58F-73F9-32119FF1D521}"/>
              </a:ext>
            </a:extLst>
          </p:cNvPr>
          <p:cNvCxnSpPr>
            <a:cxnSpLocks/>
          </p:cNvCxnSpPr>
          <p:nvPr/>
        </p:nvCxnSpPr>
        <p:spPr>
          <a:xfrm flipV="1">
            <a:off x="6190896" y="1812125"/>
            <a:ext cx="730880" cy="25699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>
            <a:extLst>
              <a:ext uri="{FF2B5EF4-FFF2-40B4-BE49-F238E27FC236}">
                <a16:creationId xmlns:a16="http://schemas.microsoft.com/office/drawing/2014/main" id="{113ABEBC-7EFF-C7EB-B309-4B35D021DC8D}"/>
              </a:ext>
            </a:extLst>
          </p:cNvPr>
          <p:cNvCxnSpPr>
            <a:cxnSpLocks/>
          </p:cNvCxnSpPr>
          <p:nvPr/>
        </p:nvCxnSpPr>
        <p:spPr>
          <a:xfrm flipV="1">
            <a:off x="6190895" y="2107162"/>
            <a:ext cx="774094" cy="28004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A3F064F2-4675-D3CC-049E-1E2A2D9AAEB2}"/>
              </a:ext>
            </a:extLst>
          </p:cNvPr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Rett linje 86">
            <a:extLst>
              <a:ext uri="{FF2B5EF4-FFF2-40B4-BE49-F238E27FC236}">
                <a16:creationId xmlns:a16="http://schemas.microsoft.com/office/drawing/2014/main" id="{7A0C2FCB-2E9A-2B63-DE39-616D0AA804F4}"/>
              </a:ext>
            </a:extLst>
          </p:cNvPr>
          <p:cNvCxnSpPr>
            <a:cxnSpLocks/>
          </p:cNvCxnSpPr>
          <p:nvPr/>
        </p:nvCxnSpPr>
        <p:spPr>
          <a:xfrm>
            <a:off x="6190896" y="2078815"/>
            <a:ext cx="0" cy="30519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>
            <a:extLst>
              <a:ext uri="{FF2B5EF4-FFF2-40B4-BE49-F238E27FC236}">
                <a16:creationId xmlns:a16="http://schemas.microsoft.com/office/drawing/2014/main" id="{33D40D7E-90C2-DBDD-6B23-A58E9E01AEA7}"/>
              </a:ext>
            </a:extLst>
          </p:cNvPr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ktangel 91">
            <a:extLst>
              <a:ext uri="{FF2B5EF4-FFF2-40B4-BE49-F238E27FC236}">
                <a16:creationId xmlns:a16="http://schemas.microsoft.com/office/drawing/2014/main" id="{EBEB7B1F-3967-1D43-F3A0-0FA51A8F8910}"/>
              </a:ext>
            </a:extLst>
          </p:cNvPr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93" name="Rektangel 92">
            <a:extLst>
              <a:ext uri="{FF2B5EF4-FFF2-40B4-BE49-F238E27FC236}">
                <a16:creationId xmlns:a16="http://schemas.microsoft.com/office/drawing/2014/main" id="{723AEB25-118F-4C4B-212F-939571E931D1}"/>
              </a:ext>
            </a:extLst>
          </p:cNvPr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95" name="Rett linje 94">
            <a:extLst>
              <a:ext uri="{FF2B5EF4-FFF2-40B4-BE49-F238E27FC236}">
                <a16:creationId xmlns:a16="http://schemas.microsoft.com/office/drawing/2014/main" id="{7053D8C9-AF6E-DDE7-F5D4-9AE4C3A323BD}"/>
              </a:ext>
            </a:extLst>
          </p:cNvPr>
          <p:cNvCxnSpPr>
            <a:endCxn id="92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>
            <a:extLst>
              <a:ext uri="{FF2B5EF4-FFF2-40B4-BE49-F238E27FC236}">
                <a16:creationId xmlns:a16="http://schemas.microsoft.com/office/drawing/2014/main" id="{26F803F8-7EBD-65DA-9643-2D918E198FBC}"/>
              </a:ext>
            </a:extLst>
          </p:cNvPr>
          <p:cNvCxnSpPr>
            <a:stCxn id="93" idx="1"/>
            <a:endCxn id="93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>
            <a:extLst>
              <a:ext uri="{FF2B5EF4-FFF2-40B4-BE49-F238E27FC236}">
                <a16:creationId xmlns:a16="http://schemas.microsoft.com/office/drawing/2014/main" id="{21B15448-17D5-CB95-819C-7641BFB2FA8C}"/>
              </a:ext>
            </a:extLst>
          </p:cNvPr>
          <p:cNvCxnSpPr>
            <a:cxnSpLocks/>
          </p:cNvCxnSpPr>
          <p:nvPr/>
        </p:nvCxnSpPr>
        <p:spPr>
          <a:xfrm flipH="1">
            <a:off x="6424885" y="4314758"/>
            <a:ext cx="2554588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>
            <a:extLst>
              <a:ext uri="{FF2B5EF4-FFF2-40B4-BE49-F238E27FC236}">
                <a16:creationId xmlns:a16="http://schemas.microsoft.com/office/drawing/2014/main" id="{52049553-8410-E604-7D4A-932606263EA7}"/>
              </a:ext>
            </a:extLst>
          </p:cNvPr>
          <p:cNvCxnSpPr>
            <a:cxnSpLocks/>
          </p:cNvCxnSpPr>
          <p:nvPr/>
        </p:nvCxnSpPr>
        <p:spPr>
          <a:xfrm>
            <a:off x="5827105" y="1344420"/>
            <a:ext cx="0" cy="2986232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Rett linje 116">
            <a:extLst>
              <a:ext uri="{FF2B5EF4-FFF2-40B4-BE49-F238E27FC236}">
                <a16:creationId xmlns:a16="http://schemas.microsoft.com/office/drawing/2014/main" id="{6EE3A74C-8AFA-7ECF-6F1C-8A246F2D70C3}"/>
              </a:ext>
            </a:extLst>
          </p:cNvPr>
          <p:cNvCxnSpPr>
            <a:cxnSpLocks/>
          </p:cNvCxnSpPr>
          <p:nvPr/>
        </p:nvCxnSpPr>
        <p:spPr>
          <a:xfrm flipH="1">
            <a:off x="5822380" y="4330652"/>
            <a:ext cx="4725" cy="1897189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ittel 1">
            <a:extLst>
              <a:ext uri="{FF2B5EF4-FFF2-40B4-BE49-F238E27FC236}">
                <a16:creationId xmlns:a16="http://schemas.microsoft.com/office/drawing/2014/main" id="{C406F36B-1949-8041-501A-75191913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9" y="124690"/>
            <a:ext cx="10515600" cy="859668"/>
          </a:xfrm>
        </p:spPr>
        <p:txBody>
          <a:bodyPr/>
          <a:lstStyle/>
          <a:p>
            <a:r>
              <a:rPr lang="nb-NO" dirty="0"/>
              <a:t>Veglenke – eksisterende konnekteringslenker</a:t>
            </a:r>
          </a:p>
        </p:txBody>
      </p:sp>
      <p:sp>
        <p:nvSpPr>
          <p:cNvPr id="108" name="TekstSylinder 107">
            <a:extLst>
              <a:ext uri="{FF2B5EF4-FFF2-40B4-BE49-F238E27FC236}">
                <a16:creationId xmlns:a16="http://schemas.microsoft.com/office/drawing/2014/main" id="{788A89DF-8F56-419A-19E6-3D704B486CF2}"/>
              </a:ext>
            </a:extLst>
          </p:cNvPr>
          <p:cNvSpPr txBox="1"/>
          <p:nvPr/>
        </p:nvSpPr>
        <p:spPr>
          <a:xfrm>
            <a:off x="2958641" y="1402669"/>
            <a:ext cx="14638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110" name="TekstSylinder 109">
            <a:extLst>
              <a:ext uri="{FF2B5EF4-FFF2-40B4-BE49-F238E27FC236}">
                <a16:creationId xmlns:a16="http://schemas.microsoft.com/office/drawing/2014/main" id="{59AF955F-6899-2CD2-22F9-8E805EF54302}"/>
              </a:ext>
            </a:extLst>
          </p:cNvPr>
          <p:cNvSpPr txBox="1"/>
          <p:nvPr/>
        </p:nvSpPr>
        <p:spPr>
          <a:xfrm>
            <a:off x="2958640" y="2435230"/>
            <a:ext cx="22890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Veglenke (Elveg)</a:t>
            </a:r>
          </a:p>
        </p:txBody>
      </p:sp>
      <p:cxnSp>
        <p:nvCxnSpPr>
          <p:cNvPr id="133" name="Rett linje 132">
            <a:extLst>
              <a:ext uri="{FF2B5EF4-FFF2-40B4-BE49-F238E27FC236}">
                <a16:creationId xmlns:a16="http://schemas.microsoft.com/office/drawing/2014/main" id="{51760675-CAFF-9077-021A-8337B3439540}"/>
              </a:ext>
            </a:extLst>
          </p:cNvPr>
          <p:cNvCxnSpPr>
            <a:cxnSpLocks/>
          </p:cNvCxnSpPr>
          <p:nvPr/>
        </p:nvCxnSpPr>
        <p:spPr>
          <a:xfrm>
            <a:off x="5822380" y="4330652"/>
            <a:ext cx="602505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326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>
            <a:extLst>
              <a:ext uri="{FF2B5EF4-FFF2-40B4-BE49-F238E27FC236}">
                <a16:creationId xmlns:a16="http://schemas.microsoft.com/office/drawing/2014/main" id="{42B7CCCB-2C9A-4E7D-B4F8-E35E8D19CFE4}"/>
              </a:ext>
            </a:extLst>
          </p:cNvPr>
          <p:cNvSpPr txBox="1"/>
          <p:nvPr/>
        </p:nvSpPr>
        <p:spPr>
          <a:xfrm>
            <a:off x="623391" y="404664"/>
            <a:ext cx="1066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Kortere veglenker (&gt;2m) </a:t>
            </a:r>
            <a:r>
              <a:rPr lang="nb-NO" dirty="0"/>
              <a:t>som knytter nettverk sammen, registreres med typeveg lik den veglenke den kobles sammen mot (i eksempelet gangsykkelveg).</a:t>
            </a:r>
          </a:p>
          <a:p>
            <a:r>
              <a:rPr lang="nb-NO" dirty="0"/>
              <a:t>Har ofte (delvis) synlige avgrensninger/kontraster i bildet og skal ikke registreres som konnekteringslenke.</a:t>
            </a:r>
          </a:p>
        </p:txBody>
      </p:sp>
      <p:pic>
        <p:nvPicPr>
          <p:cNvPr id="37" name="Bilde 36">
            <a:extLst>
              <a:ext uri="{FF2B5EF4-FFF2-40B4-BE49-F238E27FC236}">
                <a16:creationId xmlns:a16="http://schemas.microsoft.com/office/drawing/2014/main" id="{78951755-A49C-49A4-87D7-A9A8DBE5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6" y="2220484"/>
            <a:ext cx="5458587" cy="4201111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4E594BC7-3076-421A-B5D7-23A7286F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443" y="2220484"/>
            <a:ext cx="5458587" cy="4201111"/>
          </a:xfrm>
          <a:prstGeom prst="rect">
            <a:avLst/>
          </a:prstGeom>
        </p:spPr>
      </p:pic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EDA23303-FE68-421A-BC28-F3339C1D726E}"/>
              </a:ext>
            </a:extLst>
          </p:cNvPr>
          <p:cNvCxnSpPr>
            <a:cxnSpLocks/>
          </p:cNvCxnSpPr>
          <p:nvPr/>
        </p:nvCxnSpPr>
        <p:spPr>
          <a:xfrm flipH="1">
            <a:off x="9635558" y="4448175"/>
            <a:ext cx="1299142" cy="504825"/>
          </a:xfrm>
          <a:prstGeom prst="line">
            <a:avLst/>
          </a:prstGeom>
          <a:ln w="44450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F2D67745-A6E0-4084-B3E8-4A486962FC89}"/>
              </a:ext>
            </a:extLst>
          </p:cNvPr>
          <p:cNvCxnSpPr>
            <a:cxnSpLocks/>
          </p:cNvCxnSpPr>
          <p:nvPr/>
        </p:nvCxnSpPr>
        <p:spPr>
          <a:xfrm flipH="1">
            <a:off x="7134225" y="5705475"/>
            <a:ext cx="704850" cy="314325"/>
          </a:xfrm>
          <a:prstGeom prst="line">
            <a:avLst/>
          </a:prstGeom>
          <a:ln w="44450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94BA4C01-54DA-4F60-A1E5-6C763EFE05BB}"/>
              </a:ext>
            </a:extLst>
          </p:cNvPr>
          <p:cNvSpPr txBox="1"/>
          <p:nvPr/>
        </p:nvSpPr>
        <p:spPr>
          <a:xfrm>
            <a:off x="4556034" y="2366859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4651D9A0-E6CC-4407-81ED-8E60F52E0712}"/>
              </a:ext>
            </a:extLst>
          </p:cNvPr>
          <p:cNvCxnSpPr>
            <a:cxnSpLocks/>
          </p:cNvCxnSpPr>
          <p:nvPr/>
        </p:nvCxnSpPr>
        <p:spPr>
          <a:xfrm>
            <a:off x="4653983" y="2502991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D9202AD1-EABF-484F-9E1F-B8FBFF3E1790}"/>
              </a:ext>
            </a:extLst>
          </p:cNvPr>
          <p:cNvCxnSpPr>
            <a:cxnSpLocks/>
          </p:cNvCxnSpPr>
          <p:nvPr/>
        </p:nvCxnSpPr>
        <p:spPr>
          <a:xfrm>
            <a:off x="4653983" y="2658155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29679EAC-D2D7-4657-BC16-14417438020A}"/>
              </a:ext>
            </a:extLst>
          </p:cNvPr>
          <p:cNvCxnSpPr>
            <a:cxnSpLocks/>
          </p:cNvCxnSpPr>
          <p:nvPr/>
        </p:nvCxnSpPr>
        <p:spPr>
          <a:xfrm>
            <a:off x="4653983" y="2839384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71311DC3-9B6F-498D-B813-7C84BF7CBBDE}"/>
              </a:ext>
            </a:extLst>
          </p:cNvPr>
          <p:cNvCxnSpPr>
            <a:cxnSpLocks/>
          </p:cNvCxnSpPr>
          <p:nvPr/>
        </p:nvCxnSpPr>
        <p:spPr>
          <a:xfrm>
            <a:off x="4653983" y="3001730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6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>
            <a:extLst>
              <a:ext uri="{FF2B5EF4-FFF2-40B4-BE49-F238E27FC236}">
                <a16:creationId xmlns:a16="http://schemas.microsoft.com/office/drawing/2014/main" id="{42B7CCCB-2C9A-4E7D-B4F8-E35E8D19CFE4}"/>
              </a:ext>
            </a:extLst>
          </p:cNvPr>
          <p:cNvSpPr txBox="1"/>
          <p:nvPr/>
        </p:nvSpPr>
        <p:spPr>
          <a:xfrm>
            <a:off x="623391" y="404664"/>
            <a:ext cx="1066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Kortere veglenker (&gt;2m) </a:t>
            </a:r>
            <a:r>
              <a:rPr lang="nb-NO" sz="3600" dirty="0">
                <a:solidFill>
                  <a:srgbClr val="FF0000"/>
                </a:solidFill>
              </a:rPr>
              <a:t>NY! </a:t>
            </a:r>
            <a:r>
              <a:rPr lang="nb-NO" dirty="0"/>
              <a:t>som knytter nettverk sammen, registreres med typeveg lik den veglenke den kobles sammen mot (i eksempelet gangsykkelveg).</a:t>
            </a:r>
          </a:p>
          <a:p>
            <a:r>
              <a:rPr lang="nb-NO" dirty="0"/>
              <a:t>Har ofte (delvis) synlige avgrensninger/kontraster i bildet og skal ikke registreres som konnekteringslenke.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874AD25A-A215-002F-8738-275FDB872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95" y="2080226"/>
            <a:ext cx="5141467" cy="4099583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9ABE80B-14DF-2BFB-8D62-066FEFA51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962" y="2080225"/>
            <a:ext cx="5141467" cy="409958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8077B501-3748-B31B-1812-6D160713F18B}"/>
              </a:ext>
            </a:extLst>
          </p:cNvPr>
          <p:cNvSpPr txBox="1"/>
          <p:nvPr/>
        </p:nvSpPr>
        <p:spPr>
          <a:xfrm>
            <a:off x="813235" y="2159826"/>
            <a:ext cx="3318818" cy="1107996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Nyregistrert/geometriforbedret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vegobjekttyper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973BE38-26D5-4724-0267-B11E5619B2E7}"/>
              </a:ext>
            </a:extLst>
          </p:cNvPr>
          <p:cNvCxnSpPr>
            <a:cxnSpLocks/>
          </p:cNvCxnSpPr>
          <p:nvPr/>
        </p:nvCxnSpPr>
        <p:spPr>
          <a:xfrm>
            <a:off x="911184" y="2295958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D404898B-D361-695F-6D1B-C0A541618FC4}"/>
              </a:ext>
            </a:extLst>
          </p:cNvPr>
          <p:cNvCxnSpPr>
            <a:cxnSpLocks/>
          </p:cNvCxnSpPr>
          <p:nvPr/>
        </p:nvCxnSpPr>
        <p:spPr>
          <a:xfrm>
            <a:off x="911184" y="2451122"/>
            <a:ext cx="693992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B99CBC10-E904-7A53-0D1A-BFA269C213C5}"/>
              </a:ext>
            </a:extLst>
          </p:cNvPr>
          <p:cNvCxnSpPr>
            <a:cxnSpLocks/>
          </p:cNvCxnSpPr>
          <p:nvPr/>
        </p:nvCxnSpPr>
        <p:spPr>
          <a:xfrm>
            <a:off x="911184" y="2960155"/>
            <a:ext cx="6886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3F7B99E-0A85-E671-2278-4D05528C36E2}"/>
              </a:ext>
            </a:extLst>
          </p:cNvPr>
          <p:cNvCxnSpPr>
            <a:cxnSpLocks/>
          </p:cNvCxnSpPr>
          <p:nvPr/>
        </p:nvCxnSpPr>
        <p:spPr>
          <a:xfrm>
            <a:off x="911184" y="3131128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0EA2D550-E373-6688-D672-D27C77B14DB2}"/>
              </a:ext>
            </a:extLst>
          </p:cNvPr>
          <p:cNvCxnSpPr>
            <a:cxnSpLocks/>
          </p:cNvCxnSpPr>
          <p:nvPr/>
        </p:nvCxnSpPr>
        <p:spPr>
          <a:xfrm>
            <a:off x="911184" y="2629401"/>
            <a:ext cx="693992" cy="0"/>
          </a:xfrm>
          <a:prstGeom prst="line">
            <a:avLst/>
          </a:prstGeom>
          <a:ln w="19050"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8F1C6C0-373C-741A-0699-A3BE492B4B22}"/>
              </a:ext>
            </a:extLst>
          </p:cNvPr>
          <p:cNvCxnSpPr>
            <a:cxnSpLocks/>
          </p:cNvCxnSpPr>
          <p:nvPr/>
        </p:nvCxnSpPr>
        <p:spPr>
          <a:xfrm>
            <a:off x="911184" y="2799054"/>
            <a:ext cx="69399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1E63C74B-3D4D-D0BC-1FC0-7F1BFF8F01AD}"/>
              </a:ext>
            </a:extLst>
          </p:cNvPr>
          <p:cNvCxnSpPr>
            <a:cxnSpLocks/>
          </p:cNvCxnSpPr>
          <p:nvPr/>
        </p:nvCxnSpPr>
        <p:spPr>
          <a:xfrm flipH="1">
            <a:off x="9385540" y="4130016"/>
            <a:ext cx="1181818" cy="441984"/>
          </a:xfrm>
          <a:prstGeom prst="line">
            <a:avLst/>
          </a:prstGeom>
          <a:ln w="44450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EE697A91-7F81-2E66-8ACA-6DE7D6FB7758}"/>
              </a:ext>
            </a:extLst>
          </p:cNvPr>
          <p:cNvCxnSpPr>
            <a:cxnSpLocks/>
          </p:cNvCxnSpPr>
          <p:nvPr/>
        </p:nvCxnSpPr>
        <p:spPr>
          <a:xfrm flipH="1">
            <a:off x="7047781" y="5287992"/>
            <a:ext cx="672861" cy="276046"/>
          </a:xfrm>
          <a:prstGeom prst="line">
            <a:avLst/>
          </a:prstGeom>
          <a:ln w="44450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95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0)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816"/>
            <a:ext cx="6164133" cy="42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0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6AAD4C14-D6A7-4610-B5B2-9DC16026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319204"/>
            <a:ext cx="4977257" cy="3905919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7EA0027-743B-4263-8118-E62A1278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49" y="2319204"/>
            <a:ext cx="4977257" cy="390591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AD3D91B0-0F58-472E-9CBE-9B59D4626E72}"/>
              </a:ext>
            </a:extLst>
          </p:cNvPr>
          <p:cNvSpPr txBox="1"/>
          <p:nvPr/>
        </p:nvSpPr>
        <p:spPr>
          <a:xfrm>
            <a:off x="4254050" y="2420601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58E53F6-EC04-496D-BEBE-A4C551318D12}"/>
              </a:ext>
            </a:extLst>
          </p:cNvPr>
          <p:cNvCxnSpPr>
            <a:cxnSpLocks/>
          </p:cNvCxnSpPr>
          <p:nvPr/>
        </p:nvCxnSpPr>
        <p:spPr>
          <a:xfrm>
            <a:off x="4351999" y="2556733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25D6B2DB-19E9-484E-8262-FB434D330D14}"/>
              </a:ext>
            </a:extLst>
          </p:cNvPr>
          <p:cNvCxnSpPr>
            <a:cxnSpLocks/>
          </p:cNvCxnSpPr>
          <p:nvPr/>
        </p:nvCxnSpPr>
        <p:spPr>
          <a:xfrm>
            <a:off x="4351999" y="2711897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DC0C551A-7C1C-4765-964E-F1BEC1F3C192}"/>
              </a:ext>
            </a:extLst>
          </p:cNvPr>
          <p:cNvCxnSpPr>
            <a:cxnSpLocks/>
          </p:cNvCxnSpPr>
          <p:nvPr/>
        </p:nvCxnSpPr>
        <p:spPr>
          <a:xfrm>
            <a:off x="4351999" y="2893126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ACF5D53D-A1B1-4BAC-9F40-4891DDBBA96B}"/>
              </a:ext>
            </a:extLst>
          </p:cNvPr>
          <p:cNvCxnSpPr>
            <a:cxnSpLocks/>
          </p:cNvCxnSpPr>
          <p:nvPr/>
        </p:nvCxnSpPr>
        <p:spPr>
          <a:xfrm>
            <a:off x="4351999" y="3055472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EA0085D4-1AAD-4311-B3E7-0A91B53E817E}"/>
              </a:ext>
            </a:extLst>
          </p:cNvPr>
          <p:cNvSpPr/>
          <p:nvPr/>
        </p:nvSpPr>
        <p:spPr>
          <a:xfrm>
            <a:off x="7219950" y="3533775"/>
            <a:ext cx="752475" cy="1114425"/>
          </a:xfrm>
          <a:custGeom>
            <a:avLst/>
            <a:gdLst>
              <a:gd name="connsiteX0" fmla="*/ 0 w 752475"/>
              <a:gd name="connsiteY0" fmla="*/ 1114425 h 1114425"/>
              <a:gd name="connsiteX1" fmla="*/ 47625 w 752475"/>
              <a:gd name="connsiteY1" fmla="*/ 933450 h 1114425"/>
              <a:gd name="connsiteX2" fmla="*/ 171450 w 752475"/>
              <a:gd name="connsiteY2" fmla="*/ 638175 h 1114425"/>
              <a:gd name="connsiteX3" fmla="*/ 400050 w 752475"/>
              <a:gd name="connsiteY3" fmla="*/ 342900 h 1114425"/>
              <a:gd name="connsiteX4" fmla="*/ 581025 w 752475"/>
              <a:gd name="connsiteY4" fmla="*/ 152400 h 1114425"/>
              <a:gd name="connsiteX5" fmla="*/ 752475 w 752475"/>
              <a:gd name="connsiteY5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475" h="1114425">
                <a:moveTo>
                  <a:pt x="0" y="1114425"/>
                </a:moveTo>
                <a:cubicBezTo>
                  <a:pt x="9525" y="1063625"/>
                  <a:pt x="19050" y="1012825"/>
                  <a:pt x="47625" y="933450"/>
                </a:cubicBezTo>
                <a:cubicBezTo>
                  <a:pt x="76200" y="854075"/>
                  <a:pt x="112713" y="736600"/>
                  <a:pt x="171450" y="638175"/>
                </a:cubicBezTo>
                <a:cubicBezTo>
                  <a:pt x="230187" y="539750"/>
                  <a:pt x="331788" y="423862"/>
                  <a:pt x="400050" y="342900"/>
                </a:cubicBezTo>
                <a:cubicBezTo>
                  <a:pt x="468313" y="261937"/>
                  <a:pt x="522288" y="209550"/>
                  <a:pt x="581025" y="152400"/>
                </a:cubicBezTo>
                <a:cubicBezTo>
                  <a:pt x="639762" y="95250"/>
                  <a:pt x="696118" y="47625"/>
                  <a:pt x="752475" y="0"/>
                </a:cubicBezTo>
              </a:path>
            </a:pathLst>
          </a:custGeom>
          <a:noFill/>
          <a:ln w="44450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33AC7B5D-4417-411C-8A79-2C2041B88D13}"/>
              </a:ext>
            </a:extLst>
          </p:cNvPr>
          <p:cNvSpPr txBox="1"/>
          <p:nvPr/>
        </p:nvSpPr>
        <p:spPr>
          <a:xfrm>
            <a:off x="623391" y="404664"/>
            <a:ext cx="1066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Kortere </a:t>
            </a:r>
            <a:r>
              <a:rPr lang="nb-NO" sz="3600" dirty="0" err="1"/>
              <a:t>veglenker</a:t>
            </a:r>
            <a:r>
              <a:rPr lang="nb-NO" sz="3600" dirty="0"/>
              <a:t> (&gt;2m) </a:t>
            </a:r>
            <a:r>
              <a:rPr lang="nb-NO" dirty="0"/>
              <a:t>som knytter nettverk sammen registreres med </a:t>
            </a:r>
            <a:r>
              <a:rPr lang="nb-NO" dirty="0" err="1"/>
              <a:t>typeveg</a:t>
            </a:r>
            <a:r>
              <a:rPr lang="nb-NO" dirty="0"/>
              <a:t> lik den veglenke den kobles sammen mot (i eksempelet gangsykkelveg).</a:t>
            </a:r>
          </a:p>
          <a:p>
            <a:r>
              <a:rPr lang="nb-NO" dirty="0"/>
              <a:t>Har ofte (delvis) synlige avgrensninger/kontraster i bildet og skal ikke registreres som konnekteringslenke.</a:t>
            </a:r>
          </a:p>
        </p:txBody>
      </p:sp>
    </p:spTree>
    <p:extLst>
      <p:ext uri="{BB962C8B-B14F-4D97-AF65-F5344CB8AC3E}">
        <p14:creationId xmlns:p14="http://schemas.microsoft.com/office/powerpoint/2010/main" val="3362767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e 23">
            <a:extLst>
              <a:ext uri="{FF2B5EF4-FFF2-40B4-BE49-F238E27FC236}">
                <a16:creationId xmlns:a16="http://schemas.microsoft.com/office/drawing/2014/main" id="{E415CD0B-D0E9-78BF-619F-A9082043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566" y="2255740"/>
            <a:ext cx="5113175" cy="3912597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7F199D3D-B3E2-0DF8-F499-3F676252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1" y="2255741"/>
            <a:ext cx="5113175" cy="3912597"/>
          </a:xfrm>
          <a:prstGeom prst="rect">
            <a:avLst/>
          </a:prstGeom>
        </p:spPr>
      </p:pic>
      <p:sp>
        <p:nvSpPr>
          <p:cNvPr id="20" name="TekstSylinder 19">
            <a:extLst>
              <a:ext uri="{FF2B5EF4-FFF2-40B4-BE49-F238E27FC236}">
                <a16:creationId xmlns:a16="http://schemas.microsoft.com/office/drawing/2014/main" id="{33AC7B5D-4417-411C-8A79-2C2041B88D13}"/>
              </a:ext>
            </a:extLst>
          </p:cNvPr>
          <p:cNvSpPr txBox="1"/>
          <p:nvPr/>
        </p:nvSpPr>
        <p:spPr>
          <a:xfrm>
            <a:off x="623391" y="404664"/>
            <a:ext cx="1066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Kortere </a:t>
            </a:r>
            <a:r>
              <a:rPr lang="nb-NO" sz="3600" dirty="0" err="1"/>
              <a:t>veglenker</a:t>
            </a:r>
            <a:r>
              <a:rPr lang="nb-NO" sz="3600" dirty="0"/>
              <a:t> (&gt;2m) </a:t>
            </a:r>
            <a:r>
              <a:rPr lang="nb-NO" sz="3600" dirty="0">
                <a:solidFill>
                  <a:srgbClr val="FF0000"/>
                </a:solidFill>
              </a:rPr>
              <a:t>NY! </a:t>
            </a:r>
            <a:r>
              <a:rPr lang="nb-NO" dirty="0"/>
              <a:t>som knytter nettverk sammen registreres med </a:t>
            </a:r>
            <a:r>
              <a:rPr lang="nb-NO" dirty="0" err="1"/>
              <a:t>typeveg</a:t>
            </a:r>
            <a:r>
              <a:rPr lang="nb-NO" dirty="0"/>
              <a:t> lik den veglenke den kobles sammen mot (i eksempelet gangsykkelveg).</a:t>
            </a:r>
          </a:p>
          <a:p>
            <a:r>
              <a:rPr lang="nb-NO" dirty="0"/>
              <a:t>Har ofte (delvis) synlige avgrensninger/kontraster i bildet og skal ikke registreres som konnekteringslenke.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599EE186-8A82-CB06-46EA-80884F0E5C82}"/>
              </a:ext>
            </a:extLst>
          </p:cNvPr>
          <p:cNvSpPr txBox="1"/>
          <p:nvPr/>
        </p:nvSpPr>
        <p:spPr>
          <a:xfrm>
            <a:off x="683839" y="2321004"/>
            <a:ext cx="3318818" cy="938719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Nyregistrert/geometriforbedret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vegobjekttyper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C5071671-D263-E983-CABF-4E8D46E0418E}"/>
              </a:ext>
            </a:extLst>
          </p:cNvPr>
          <p:cNvCxnSpPr>
            <a:cxnSpLocks/>
          </p:cNvCxnSpPr>
          <p:nvPr/>
        </p:nvCxnSpPr>
        <p:spPr>
          <a:xfrm>
            <a:off x="781788" y="2457136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5AD2CA82-6560-9EEA-3B0A-6C94DB2F8228}"/>
              </a:ext>
            </a:extLst>
          </p:cNvPr>
          <p:cNvCxnSpPr>
            <a:cxnSpLocks/>
          </p:cNvCxnSpPr>
          <p:nvPr/>
        </p:nvCxnSpPr>
        <p:spPr>
          <a:xfrm>
            <a:off x="781788" y="2957431"/>
            <a:ext cx="68867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E5A675F4-0877-DF34-1172-D99FE5941D0F}"/>
              </a:ext>
            </a:extLst>
          </p:cNvPr>
          <p:cNvCxnSpPr>
            <a:cxnSpLocks/>
          </p:cNvCxnSpPr>
          <p:nvPr/>
        </p:nvCxnSpPr>
        <p:spPr>
          <a:xfrm>
            <a:off x="781788" y="3111152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7DA476A9-63D4-4DFD-5BC2-797D801590F2}"/>
              </a:ext>
            </a:extLst>
          </p:cNvPr>
          <p:cNvCxnSpPr>
            <a:cxnSpLocks/>
          </p:cNvCxnSpPr>
          <p:nvPr/>
        </p:nvCxnSpPr>
        <p:spPr>
          <a:xfrm>
            <a:off x="781788" y="2626678"/>
            <a:ext cx="693992" cy="0"/>
          </a:xfrm>
          <a:prstGeom prst="line">
            <a:avLst/>
          </a:prstGeom>
          <a:ln w="19050"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33E69E36-C9EE-CE5E-6DEE-5371A79B3E29}"/>
              </a:ext>
            </a:extLst>
          </p:cNvPr>
          <p:cNvCxnSpPr>
            <a:cxnSpLocks/>
          </p:cNvCxnSpPr>
          <p:nvPr/>
        </p:nvCxnSpPr>
        <p:spPr>
          <a:xfrm>
            <a:off x="781788" y="2779077"/>
            <a:ext cx="69399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01F532F6-5206-85FD-3A3A-B2F419296B5A}"/>
              </a:ext>
            </a:extLst>
          </p:cNvPr>
          <p:cNvSpPr/>
          <p:nvPr/>
        </p:nvSpPr>
        <p:spPr>
          <a:xfrm>
            <a:off x="7341080" y="3338423"/>
            <a:ext cx="733245" cy="1173192"/>
          </a:xfrm>
          <a:custGeom>
            <a:avLst/>
            <a:gdLst>
              <a:gd name="connsiteX0" fmla="*/ 0 w 752475"/>
              <a:gd name="connsiteY0" fmla="*/ 1114425 h 1114425"/>
              <a:gd name="connsiteX1" fmla="*/ 47625 w 752475"/>
              <a:gd name="connsiteY1" fmla="*/ 933450 h 1114425"/>
              <a:gd name="connsiteX2" fmla="*/ 171450 w 752475"/>
              <a:gd name="connsiteY2" fmla="*/ 638175 h 1114425"/>
              <a:gd name="connsiteX3" fmla="*/ 400050 w 752475"/>
              <a:gd name="connsiteY3" fmla="*/ 342900 h 1114425"/>
              <a:gd name="connsiteX4" fmla="*/ 581025 w 752475"/>
              <a:gd name="connsiteY4" fmla="*/ 152400 h 1114425"/>
              <a:gd name="connsiteX5" fmla="*/ 752475 w 752475"/>
              <a:gd name="connsiteY5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475" h="1114425">
                <a:moveTo>
                  <a:pt x="0" y="1114425"/>
                </a:moveTo>
                <a:cubicBezTo>
                  <a:pt x="9525" y="1063625"/>
                  <a:pt x="19050" y="1012825"/>
                  <a:pt x="47625" y="933450"/>
                </a:cubicBezTo>
                <a:cubicBezTo>
                  <a:pt x="76200" y="854075"/>
                  <a:pt x="112713" y="736600"/>
                  <a:pt x="171450" y="638175"/>
                </a:cubicBezTo>
                <a:cubicBezTo>
                  <a:pt x="230187" y="539750"/>
                  <a:pt x="331788" y="423862"/>
                  <a:pt x="400050" y="342900"/>
                </a:cubicBezTo>
                <a:cubicBezTo>
                  <a:pt x="468313" y="261937"/>
                  <a:pt x="522288" y="209550"/>
                  <a:pt x="581025" y="152400"/>
                </a:cubicBezTo>
                <a:cubicBezTo>
                  <a:pt x="639762" y="95250"/>
                  <a:pt x="696118" y="47625"/>
                  <a:pt x="752475" y="0"/>
                </a:cubicBezTo>
              </a:path>
            </a:pathLst>
          </a:custGeom>
          <a:noFill/>
          <a:ln w="44450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3769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065E176D-18A6-4A7F-8D92-532008E8A610}"/>
              </a:ext>
            </a:extLst>
          </p:cNvPr>
          <p:cNvSpPr txBox="1"/>
          <p:nvPr/>
        </p:nvSpPr>
        <p:spPr>
          <a:xfrm>
            <a:off x="8634908" y="378544"/>
            <a:ext cx="3352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«åpent» areal, for eksempel for gående som eksempelet viser.</a:t>
            </a:r>
          </a:p>
          <a:p>
            <a:endParaRPr lang="nb-NO" dirty="0"/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lengre strekninger og i tillegg med utydelige avgrensingslinjer bør registreres etter manus eller administrativt.</a:t>
            </a:r>
          </a:p>
          <a:p>
            <a:endParaRPr lang="nb-NO" dirty="0"/>
          </a:p>
          <a:p>
            <a:r>
              <a:rPr lang="nb-NO" dirty="0"/>
              <a:t>Veglenke skal registreres med </a:t>
            </a:r>
            <a:r>
              <a:rPr lang="nb-NO" dirty="0" err="1"/>
              <a:t>typeveg</a:t>
            </a:r>
            <a:r>
              <a:rPr lang="nb-NO" dirty="0"/>
              <a:t> gangveg som kobles sammen med fortau i nord og mot trapp (veglenke for trapp og kobling mot fortau mangler også i bildet) i sørøst ved gangbru.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20D7F3B1-C7A3-4D44-8EFF-6FD8D418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2" y="1276350"/>
            <a:ext cx="4122138" cy="488632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BEB3985-B6DA-4C64-8318-A96B436CE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430" y="1276350"/>
            <a:ext cx="4122138" cy="4886324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9910412A-5AF3-4FE7-9CD2-649858002C2E}"/>
              </a:ext>
            </a:extLst>
          </p:cNvPr>
          <p:cNvSpPr txBox="1"/>
          <p:nvPr/>
        </p:nvSpPr>
        <p:spPr>
          <a:xfrm>
            <a:off x="288834" y="5310084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62A41097-BBCC-43D1-9519-F293D45CB16B}"/>
              </a:ext>
            </a:extLst>
          </p:cNvPr>
          <p:cNvCxnSpPr>
            <a:cxnSpLocks/>
          </p:cNvCxnSpPr>
          <p:nvPr/>
        </p:nvCxnSpPr>
        <p:spPr>
          <a:xfrm>
            <a:off x="386783" y="5446216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7560B98-1639-4841-9523-5D39AAD475C4}"/>
              </a:ext>
            </a:extLst>
          </p:cNvPr>
          <p:cNvCxnSpPr>
            <a:cxnSpLocks/>
          </p:cNvCxnSpPr>
          <p:nvPr/>
        </p:nvCxnSpPr>
        <p:spPr>
          <a:xfrm>
            <a:off x="386783" y="5601380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FA54D24D-5641-4630-8CCE-1DF1972B1CA8}"/>
              </a:ext>
            </a:extLst>
          </p:cNvPr>
          <p:cNvCxnSpPr>
            <a:cxnSpLocks/>
          </p:cNvCxnSpPr>
          <p:nvPr/>
        </p:nvCxnSpPr>
        <p:spPr>
          <a:xfrm>
            <a:off x="386783" y="5782609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A4C9AAF5-FEF0-4C6A-92DF-B1A910423700}"/>
              </a:ext>
            </a:extLst>
          </p:cNvPr>
          <p:cNvCxnSpPr>
            <a:cxnSpLocks/>
          </p:cNvCxnSpPr>
          <p:nvPr/>
        </p:nvCxnSpPr>
        <p:spPr>
          <a:xfrm>
            <a:off x="386783" y="5944955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47213931-3242-42F2-88DB-C12D2C3A9781}"/>
              </a:ext>
            </a:extLst>
          </p:cNvPr>
          <p:cNvSpPr/>
          <p:nvPr/>
        </p:nvSpPr>
        <p:spPr>
          <a:xfrm>
            <a:off x="5341545" y="1554178"/>
            <a:ext cx="757473" cy="1958567"/>
          </a:xfrm>
          <a:custGeom>
            <a:avLst/>
            <a:gdLst>
              <a:gd name="connsiteX0" fmla="*/ 0 w 757473"/>
              <a:gd name="connsiteY0" fmla="*/ 0 h 1958567"/>
              <a:gd name="connsiteX1" fmla="*/ 96570 w 757473"/>
              <a:gd name="connsiteY1" fmla="*/ 401371 h 1958567"/>
              <a:gd name="connsiteX2" fmla="*/ 199176 w 757473"/>
              <a:gd name="connsiteY2" fmla="*/ 790670 h 1958567"/>
              <a:gd name="connsiteX3" fmla="*/ 344031 w 757473"/>
              <a:gd name="connsiteY3" fmla="*/ 1161862 h 1958567"/>
              <a:gd name="connsiteX4" fmla="*/ 528118 w 757473"/>
              <a:gd name="connsiteY4" fmla="*/ 1557196 h 1958567"/>
              <a:gd name="connsiteX5" fmla="*/ 688063 w 757473"/>
              <a:gd name="connsiteY5" fmla="*/ 1846907 h 1958567"/>
              <a:gd name="connsiteX6" fmla="*/ 757473 w 757473"/>
              <a:gd name="connsiteY6" fmla="*/ 1958567 h 195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473" h="1958567">
                <a:moveTo>
                  <a:pt x="0" y="0"/>
                </a:moveTo>
                <a:cubicBezTo>
                  <a:pt x="31687" y="134796"/>
                  <a:pt x="63374" y="269593"/>
                  <a:pt x="96570" y="401371"/>
                </a:cubicBezTo>
                <a:cubicBezTo>
                  <a:pt x="129766" y="533149"/>
                  <a:pt x="157933" y="663922"/>
                  <a:pt x="199176" y="790670"/>
                </a:cubicBezTo>
                <a:cubicBezTo>
                  <a:pt x="240419" y="917418"/>
                  <a:pt x="289207" y="1034108"/>
                  <a:pt x="344031" y="1161862"/>
                </a:cubicBezTo>
                <a:cubicBezTo>
                  <a:pt x="398855" y="1289616"/>
                  <a:pt x="470779" y="1443022"/>
                  <a:pt x="528118" y="1557196"/>
                </a:cubicBezTo>
                <a:cubicBezTo>
                  <a:pt x="585457" y="1671370"/>
                  <a:pt x="649837" y="1780012"/>
                  <a:pt x="688063" y="1846907"/>
                </a:cubicBezTo>
                <a:cubicBezTo>
                  <a:pt x="726289" y="1913802"/>
                  <a:pt x="741881" y="1936184"/>
                  <a:pt x="757473" y="1958567"/>
                </a:cubicBezTo>
              </a:path>
            </a:pathLst>
          </a:custGeom>
          <a:noFill/>
          <a:ln w="41275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7D00D0E4-A1CC-4326-B470-DE88233EBE6F}"/>
              </a:ext>
            </a:extLst>
          </p:cNvPr>
          <p:cNvSpPr/>
          <p:nvPr/>
        </p:nvSpPr>
        <p:spPr>
          <a:xfrm>
            <a:off x="6099018" y="3512745"/>
            <a:ext cx="1566249" cy="2079279"/>
          </a:xfrm>
          <a:custGeom>
            <a:avLst/>
            <a:gdLst>
              <a:gd name="connsiteX0" fmla="*/ 0 w 1566249"/>
              <a:gd name="connsiteY0" fmla="*/ 0 h 2079279"/>
              <a:gd name="connsiteX1" fmla="*/ 250479 w 1566249"/>
              <a:gd name="connsiteY1" fmla="*/ 347049 h 2079279"/>
              <a:gd name="connsiteX2" fmla="*/ 503976 w 1566249"/>
              <a:gd name="connsiteY2" fmla="*/ 739366 h 2079279"/>
              <a:gd name="connsiteX3" fmla="*/ 742384 w 1566249"/>
              <a:gd name="connsiteY3" fmla="*/ 1113576 h 2079279"/>
              <a:gd name="connsiteX4" fmla="*/ 1053220 w 1566249"/>
              <a:gd name="connsiteY4" fmla="*/ 1545124 h 2079279"/>
              <a:gd name="connsiteX5" fmla="*/ 1279556 w 1566249"/>
              <a:gd name="connsiteY5" fmla="*/ 1855960 h 2079279"/>
              <a:gd name="connsiteX6" fmla="*/ 1373109 w 1566249"/>
              <a:gd name="connsiteY6" fmla="*/ 1976673 h 2079279"/>
              <a:gd name="connsiteX7" fmla="*/ 1490804 w 1566249"/>
              <a:gd name="connsiteY7" fmla="*/ 2024958 h 2079279"/>
              <a:gd name="connsiteX8" fmla="*/ 1566249 w 1566249"/>
              <a:gd name="connsiteY8" fmla="*/ 2079279 h 207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249" h="2079279">
                <a:moveTo>
                  <a:pt x="0" y="0"/>
                </a:moveTo>
                <a:cubicBezTo>
                  <a:pt x="83241" y="111910"/>
                  <a:pt x="166483" y="223821"/>
                  <a:pt x="250479" y="347049"/>
                </a:cubicBezTo>
                <a:cubicBezTo>
                  <a:pt x="334475" y="470277"/>
                  <a:pt x="421992" y="611612"/>
                  <a:pt x="503976" y="739366"/>
                </a:cubicBezTo>
                <a:cubicBezTo>
                  <a:pt x="585960" y="867120"/>
                  <a:pt x="650843" y="979283"/>
                  <a:pt x="742384" y="1113576"/>
                </a:cubicBezTo>
                <a:cubicBezTo>
                  <a:pt x="833925" y="1247869"/>
                  <a:pt x="1053220" y="1545124"/>
                  <a:pt x="1053220" y="1545124"/>
                </a:cubicBezTo>
                <a:lnTo>
                  <a:pt x="1279556" y="1855960"/>
                </a:lnTo>
                <a:cubicBezTo>
                  <a:pt x="1332871" y="1927885"/>
                  <a:pt x="1337901" y="1948507"/>
                  <a:pt x="1373109" y="1976673"/>
                </a:cubicBezTo>
                <a:cubicBezTo>
                  <a:pt x="1408317" y="2004839"/>
                  <a:pt x="1458614" y="2007857"/>
                  <a:pt x="1490804" y="2024958"/>
                </a:cubicBezTo>
                <a:cubicBezTo>
                  <a:pt x="1522994" y="2042059"/>
                  <a:pt x="1544621" y="2060669"/>
                  <a:pt x="1566249" y="2079279"/>
                </a:cubicBezTo>
              </a:path>
            </a:pathLst>
          </a:custGeom>
          <a:noFill/>
          <a:ln w="41275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978954FE-CF8F-486C-B954-5E9C790C91F5}"/>
              </a:ext>
            </a:extLst>
          </p:cNvPr>
          <p:cNvCxnSpPr/>
          <p:nvPr/>
        </p:nvCxnSpPr>
        <p:spPr>
          <a:xfrm>
            <a:off x="7673009" y="5601380"/>
            <a:ext cx="182880" cy="23487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6E885CE0-60D0-448B-9D4C-298D3AC8CA91}"/>
              </a:ext>
            </a:extLst>
          </p:cNvPr>
          <p:cNvCxnSpPr>
            <a:cxnSpLocks/>
          </p:cNvCxnSpPr>
          <p:nvPr/>
        </p:nvCxnSpPr>
        <p:spPr>
          <a:xfrm flipV="1">
            <a:off x="7855889" y="5510254"/>
            <a:ext cx="298174" cy="32600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91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Sylinder 6">
            <a:extLst>
              <a:ext uri="{FF2B5EF4-FFF2-40B4-BE49-F238E27FC236}">
                <a16:creationId xmlns:a16="http://schemas.microsoft.com/office/drawing/2014/main" id="{AB8F660F-834D-4B62-BEEB-596CFE960797}"/>
              </a:ext>
            </a:extLst>
          </p:cNvPr>
          <p:cNvSpPr txBox="1"/>
          <p:nvPr/>
        </p:nvSpPr>
        <p:spPr>
          <a:xfrm>
            <a:off x="247650" y="378544"/>
            <a:ext cx="11740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andre </a:t>
            </a:r>
            <a:r>
              <a:rPr lang="nb-NO" dirty="0" err="1"/>
              <a:t>veglenker</a:t>
            </a:r>
            <a:r>
              <a:rPr lang="nb-NO" dirty="0"/>
              <a:t>, for eksempel for gående som eksempelet viser.</a:t>
            </a:r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lengre strekninger men har tydelige avgrensingslinjer skal registreres.</a:t>
            </a:r>
          </a:p>
          <a:p>
            <a:r>
              <a:rPr lang="nb-NO" dirty="0"/>
              <a:t>Veglenke skal registreres med </a:t>
            </a:r>
            <a:r>
              <a:rPr lang="nb-NO" dirty="0" err="1"/>
              <a:t>typeveg</a:t>
            </a:r>
            <a:r>
              <a:rPr lang="nb-NO" dirty="0"/>
              <a:t> gangveg som kobles sammen med gangveg i øst og mot trapp (veglenke for trapp og kobling mot gangveg mangler også i bildet) i vest ved gangveg.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6485149-1A07-47C3-8505-8C73DE7A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" y="3042821"/>
            <a:ext cx="6015829" cy="3156921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92F27D1D-1BBF-47AB-828B-6D9D0A37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679" y="3042821"/>
            <a:ext cx="6015829" cy="3156921"/>
          </a:xfrm>
          <a:prstGeom prst="rect">
            <a:avLst/>
          </a:prstGeom>
        </p:spPr>
      </p:pic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6114AC56-AEF6-4B48-9059-4F954A05E642}"/>
              </a:ext>
            </a:extLst>
          </p:cNvPr>
          <p:cNvCxnSpPr/>
          <p:nvPr/>
        </p:nvCxnSpPr>
        <p:spPr>
          <a:xfrm flipH="1">
            <a:off x="11197193" y="5564937"/>
            <a:ext cx="308540" cy="23561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C86A7CAB-CAAA-4DAF-B6CF-2140779085A6}"/>
              </a:ext>
            </a:extLst>
          </p:cNvPr>
          <p:cNvCxnSpPr>
            <a:cxnSpLocks/>
          </p:cNvCxnSpPr>
          <p:nvPr/>
        </p:nvCxnSpPr>
        <p:spPr>
          <a:xfrm flipH="1">
            <a:off x="10568893" y="5800550"/>
            <a:ext cx="628300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3FB9425-7296-41B5-B899-AFCB516EC29B}"/>
              </a:ext>
            </a:extLst>
          </p:cNvPr>
          <p:cNvCxnSpPr>
            <a:cxnSpLocks/>
          </p:cNvCxnSpPr>
          <p:nvPr/>
        </p:nvCxnSpPr>
        <p:spPr>
          <a:xfrm flipH="1" flipV="1">
            <a:off x="9671323" y="5508839"/>
            <a:ext cx="897570" cy="291711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>
            <a:extLst>
              <a:ext uri="{FF2B5EF4-FFF2-40B4-BE49-F238E27FC236}">
                <a16:creationId xmlns:a16="http://schemas.microsoft.com/office/drawing/2014/main" id="{4DB525E8-CF81-4646-BC90-CEBCD7AA0D89}"/>
              </a:ext>
            </a:extLst>
          </p:cNvPr>
          <p:cNvCxnSpPr>
            <a:cxnSpLocks/>
          </p:cNvCxnSpPr>
          <p:nvPr/>
        </p:nvCxnSpPr>
        <p:spPr>
          <a:xfrm>
            <a:off x="8784972" y="5149811"/>
            <a:ext cx="886351" cy="359028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E1C8F1F1-FC52-405E-99EA-9D0F9FD46029}"/>
              </a:ext>
            </a:extLst>
          </p:cNvPr>
          <p:cNvCxnSpPr>
            <a:cxnSpLocks/>
          </p:cNvCxnSpPr>
          <p:nvPr/>
        </p:nvCxnSpPr>
        <p:spPr>
          <a:xfrm flipH="1" flipV="1">
            <a:off x="6883244" y="4241021"/>
            <a:ext cx="1901728" cy="90879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6666602C-72CA-4741-9FF7-1A33C95BCDAC}"/>
              </a:ext>
            </a:extLst>
          </p:cNvPr>
          <p:cNvCxnSpPr>
            <a:cxnSpLocks/>
          </p:cNvCxnSpPr>
          <p:nvPr/>
        </p:nvCxnSpPr>
        <p:spPr>
          <a:xfrm flipH="1" flipV="1">
            <a:off x="6552265" y="4050287"/>
            <a:ext cx="330979" cy="190734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>
            <a:extLst>
              <a:ext uri="{FF2B5EF4-FFF2-40B4-BE49-F238E27FC236}">
                <a16:creationId xmlns:a16="http://schemas.microsoft.com/office/drawing/2014/main" id="{521018AE-A50C-4EEC-9B7F-CA98592D7EF4}"/>
              </a:ext>
            </a:extLst>
          </p:cNvPr>
          <p:cNvCxnSpPr>
            <a:cxnSpLocks/>
          </p:cNvCxnSpPr>
          <p:nvPr/>
        </p:nvCxnSpPr>
        <p:spPr>
          <a:xfrm flipH="1">
            <a:off x="6552265" y="3915652"/>
            <a:ext cx="95367" cy="134635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BCDB2783-7EF2-458B-84CA-AA125660C12E}"/>
              </a:ext>
            </a:extLst>
          </p:cNvPr>
          <p:cNvCxnSpPr>
            <a:cxnSpLocks/>
          </p:cNvCxnSpPr>
          <p:nvPr/>
        </p:nvCxnSpPr>
        <p:spPr>
          <a:xfrm flipH="1" flipV="1">
            <a:off x="6344702" y="3747357"/>
            <a:ext cx="302930" cy="168295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06B7AD32-6C35-41AB-B72D-2FA9F948A799}"/>
              </a:ext>
            </a:extLst>
          </p:cNvPr>
          <p:cNvCxnSpPr>
            <a:cxnSpLocks/>
          </p:cNvCxnSpPr>
          <p:nvPr/>
        </p:nvCxnSpPr>
        <p:spPr>
          <a:xfrm flipH="1">
            <a:off x="6344702" y="3429000"/>
            <a:ext cx="152400" cy="31835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kstSylinder 39">
            <a:extLst>
              <a:ext uri="{FF2B5EF4-FFF2-40B4-BE49-F238E27FC236}">
                <a16:creationId xmlns:a16="http://schemas.microsoft.com/office/drawing/2014/main" id="{A4A6E46D-8C4F-4892-9561-C8BD65FD5C22}"/>
              </a:ext>
            </a:extLst>
          </p:cNvPr>
          <p:cNvSpPr txBox="1"/>
          <p:nvPr/>
        </p:nvSpPr>
        <p:spPr>
          <a:xfrm>
            <a:off x="3410331" y="3146211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41" name="Rett linje 40">
            <a:extLst>
              <a:ext uri="{FF2B5EF4-FFF2-40B4-BE49-F238E27FC236}">
                <a16:creationId xmlns:a16="http://schemas.microsoft.com/office/drawing/2014/main" id="{2A5880DC-96C4-400A-9146-0458BE45AE9B}"/>
              </a:ext>
            </a:extLst>
          </p:cNvPr>
          <p:cNvCxnSpPr>
            <a:cxnSpLocks/>
          </p:cNvCxnSpPr>
          <p:nvPr/>
        </p:nvCxnSpPr>
        <p:spPr>
          <a:xfrm>
            <a:off x="3508280" y="3282343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82A789B0-3745-4E5A-BB76-B76C312A0D96}"/>
              </a:ext>
            </a:extLst>
          </p:cNvPr>
          <p:cNvCxnSpPr>
            <a:cxnSpLocks/>
          </p:cNvCxnSpPr>
          <p:nvPr/>
        </p:nvCxnSpPr>
        <p:spPr>
          <a:xfrm>
            <a:off x="3508280" y="3437507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>
            <a:extLst>
              <a:ext uri="{FF2B5EF4-FFF2-40B4-BE49-F238E27FC236}">
                <a16:creationId xmlns:a16="http://schemas.microsoft.com/office/drawing/2014/main" id="{497A5DD0-422D-427A-BB7B-F72DA5AFA394}"/>
              </a:ext>
            </a:extLst>
          </p:cNvPr>
          <p:cNvCxnSpPr>
            <a:cxnSpLocks/>
          </p:cNvCxnSpPr>
          <p:nvPr/>
        </p:nvCxnSpPr>
        <p:spPr>
          <a:xfrm>
            <a:off x="3508280" y="3618736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48420584-96FE-4781-B8A9-1E7D883E339A}"/>
              </a:ext>
            </a:extLst>
          </p:cNvPr>
          <p:cNvCxnSpPr>
            <a:cxnSpLocks/>
          </p:cNvCxnSpPr>
          <p:nvPr/>
        </p:nvCxnSpPr>
        <p:spPr>
          <a:xfrm>
            <a:off x="3508280" y="3781082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327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BBFB49B8-2A01-428F-8757-98579A8ED158}"/>
              </a:ext>
            </a:extLst>
          </p:cNvPr>
          <p:cNvSpPr txBox="1"/>
          <p:nvPr/>
        </p:nvSpPr>
        <p:spPr>
          <a:xfrm>
            <a:off x="8634908" y="829221"/>
            <a:ext cx="335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«åpent» areal, for eksempel for gående som eksempelet viser.</a:t>
            </a:r>
          </a:p>
          <a:p>
            <a:endParaRPr lang="nb-NO" dirty="0"/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arealer med utydelige avgrensingslinjer bør registreres etter manus eller administrativt.</a:t>
            </a:r>
          </a:p>
          <a:p>
            <a:endParaRPr lang="nb-NO" dirty="0"/>
          </a:p>
          <a:p>
            <a:r>
              <a:rPr lang="nb-NO" dirty="0"/>
              <a:t>Veglenke skal registreres med </a:t>
            </a:r>
            <a:r>
              <a:rPr lang="nb-NO" dirty="0" err="1"/>
              <a:t>typeveg</a:t>
            </a:r>
            <a:r>
              <a:rPr lang="nb-NO" dirty="0"/>
              <a:t> fortau som kobles sammen mot veg i nord og mot fortau i sør.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03B5385E-7328-4321-86A8-1E5AA620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2" y="829222"/>
            <a:ext cx="4204081" cy="5284951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A4CE411-DC28-4B4A-9F67-D75547F4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373" y="829221"/>
            <a:ext cx="4204081" cy="5284951"/>
          </a:xfrm>
          <a:prstGeom prst="rect">
            <a:avLst/>
          </a:prstGeom>
        </p:spPr>
      </p:pic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48B79D7B-0C74-4DFF-8DF6-98AF89B58C54}"/>
              </a:ext>
            </a:extLst>
          </p:cNvPr>
          <p:cNvCxnSpPr/>
          <p:nvPr/>
        </p:nvCxnSpPr>
        <p:spPr>
          <a:xfrm flipH="1" flipV="1">
            <a:off x="7001050" y="4431755"/>
            <a:ext cx="1077085" cy="112196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92622673-CBA1-406A-8AD5-95B08BE43670}"/>
              </a:ext>
            </a:extLst>
          </p:cNvPr>
          <p:cNvCxnSpPr>
            <a:cxnSpLocks/>
          </p:cNvCxnSpPr>
          <p:nvPr/>
        </p:nvCxnSpPr>
        <p:spPr>
          <a:xfrm flipH="1">
            <a:off x="7001050" y="4229801"/>
            <a:ext cx="50489" cy="20195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F3FD0261-1089-4DD3-8DA1-9B1CDC05376B}"/>
              </a:ext>
            </a:extLst>
          </p:cNvPr>
          <p:cNvCxnSpPr>
            <a:cxnSpLocks/>
          </p:cNvCxnSpPr>
          <p:nvPr/>
        </p:nvCxnSpPr>
        <p:spPr>
          <a:xfrm>
            <a:off x="6170798" y="3225644"/>
            <a:ext cx="880741" cy="100415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4D2DED6E-1BAB-4100-928B-2E8F70B9598E}"/>
              </a:ext>
            </a:extLst>
          </p:cNvPr>
          <p:cNvCxnSpPr>
            <a:cxnSpLocks/>
          </p:cNvCxnSpPr>
          <p:nvPr/>
        </p:nvCxnSpPr>
        <p:spPr>
          <a:xfrm flipH="1" flipV="1">
            <a:off x="5879087" y="2665190"/>
            <a:ext cx="291711" cy="560453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CA397DA2-28B9-4122-A420-701120F343E0}"/>
              </a:ext>
            </a:extLst>
          </p:cNvPr>
          <p:cNvCxnSpPr>
            <a:cxnSpLocks/>
          </p:cNvCxnSpPr>
          <p:nvPr/>
        </p:nvCxnSpPr>
        <p:spPr>
          <a:xfrm flipV="1">
            <a:off x="5693963" y="2665189"/>
            <a:ext cx="185124" cy="78011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771F65A-64B0-4F6E-A0E3-4BF0CA4BA2A3}"/>
              </a:ext>
            </a:extLst>
          </p:cNvPr>
          <p:cNvCxnSpPr>
            <a:cxnSpLocks/>
          </p:cNvCxnSpPr>
          <p:nvPr/>
        </p:nvCxnSpPr>
        <p:spPr>
          <a:xfrm flipH="1" flipV="1">
            <a:off x="4998346" y="1503431"/>
            <a:ext cx="695617" cy="1239769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0A9C5CBE-5446-428A-A031-FA517A3072E2}"/>
              </a:ext>
            </a:extLst>
          </p:cNvPr>
          <p:cNvSpPr txBox="1"/>
          <p:nvPr/>
        </p:nvSpPr>
        <p:spPr>
          <a:xfrm>
            <a:off x="295656" y="5259337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28" name="Rett linje 27">
            <a:extLst>
              <a:ext uri="{FF2B5EF4-FFF2-40B4-BE49-F238E27FC236}">
                <a16:creationId xmlns:a16="http://schemas.microsoft.com/office/drawing/2014/main" id="{A116310B-E773-4297-89C3-4A302B171EDE}"/>
              </a:ext>
            </a:extLst>
          </p:cNvPr>
          <p:cNvCxnSpPr>
            <a:cxnSpLocks/>
          </p:cNvCxnSpPr>
          <p:nvPr/>
        </p:nvCxnSpPr>
        <p:spPr>
          <a:xfrm>
            <a:off x="393605" y="5395469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>
            <a:extLst>
              <a:ext uri="{FF2B5EF4-FFF2-40B4-BE49-F238E27FC236}">
                <a16:creationId xmlns:a16="http://schemas.microsoft.com/office/drawing/2014/main" id="{B3B1046B-ECBD-408E-BEEC-0C15504BF5A6}"/>
              </a:ext>
            </a:extLst>
          </p:cNvPr>
          <p:cNvCxnSpPr>
            <a:cxnSpLocks/>
          </p:cNvCxnSpPr>
          <p:nvPr/>
        </p:nvCxnSpPr>
        <p:spPr>
          <a:xfrm>
            <a:off x="393605" y="5550633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F1C5A5D3-352F-460B-8B16-6EB8D013407A}"/>
              </a:ext>
            </a:extLst>
          </p:cNvPr>
          <p:cNvCxnSpPr>
            <a:cxnSpLocks/>
          </p:cNvCxnSpPr>
          <p:nvPr/>
        </p:nvCxnSpPr>
        <p:spPr>
          <a:xfrm>
            <a:off x="393605" y="5731862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743D903E-E134-4C16-81D9-C0C5EE88BCBC}"/>
              </a:ext>
            </a:extLst>
          </p:cNvPr>
          <p:cNvCxnSpPr>
            <a:cxnSpLocks/>
          </p:cNvCxnSpPr>
          <p:nvPr/>
        </p:nvCxnSpPr>
        <p:spPr>
          <a:xfrm>
            <a:off x="393605" y="5894208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70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BA619574-2652-4C85-8F83-C82A6D1D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002522"/>
            <a:ext cx="5077283" cy="4208994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96F2243C-D147-4894-9BB8-1F4C527547A1}"/>
              </a:ext>
            </a:extLst>
          </p:cNvPr>
          <p:cNvSpPr txBox="1"/>
          <p:nvPr/>
        </p:nvSpPr>
        <p:spPr>
          <a:xfrm>
            <a:off x="314325" y="248196"/>
            <a:ext cx="11563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Lengre </a:t>
            </a:r>
            <a:r>
              <a:rPr lang="nb-NO" sz="3600" dirty="0" err="1"/>
              <a:t>veglenker</a:t>
            </a:r>
            <a:r>
              <a:rPr lang="nb-NO" sz="3600" dirty="0"/>
              <a:t> </a:t>
            </a:r>
            <a:r>
              <a:rPr lang="nb-NO" dirty="0"/>
              <a:t>som binder sammen «åpent» areal, for eksempel for gående som eksempelet viser.</a:t>
            </a:r>
          </a:p>
          <a:p>
            <a:r>
              <a:rPr lang="nb-NO" dirty="0"/>
              <a:t>Denne typen </a:t>
            </a:r>
            <a:r>
              <a:rPr lang="nb-NO" dirty="0" err="1"/>
              <a:t>veglenker</a:t>
            </a:r>
            <a:r>
              <a:rPr lang="nb-NO" dirty="0"/>
              <a:t> som går over arealer med nyregistrerte </a:t>
            </a:r>
            <a:r>
              <a:rPr lang="nb-NO" dirty="0" err="1"/>
              <a:t>veglenker</a:t>
            </a:r>
            <a:r>
              <a:rPr lang="nb-NO" dirty="0"/>
              <a:t> i begge ender skal registreres.</a:t>
            </a:r>
          </a:p>
          <a:p>
            <a:r>
              <a:rPr lang="nb-NO" dirty="0"/>
              <a:t>Veglenke skal registreres med </a:t>
            </a:r>
            <a:r>
              <a:rPr lang="nb-NO" dirty="0" err="1"/>
              <a:t>typeveg</a:t>
            </a:r>
            <a:r>
              <a:rPr lang="nb-NO" dirty="0"/>
              <a:t> fortau som kobles sammen mot fortau i nordøst og mot fortau i sørvest.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6663F45E-7962-45F1-8537-F4DF2203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608" y="2002522"/>
            <a:ext cx="5077283" cy="4208994"/>
          </a:xfrm>
          <a:prstGeom prst="rect">
            <a:avLst/>
          </a:prstGeom>
        </p:spPr>
      </p:pic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FDFF2A93-2743-42AA-9D35-297F01F2172F}"/>
              </a:ext>
            </a:extLst>
          </p:cNvPr>
          <p:cNvSpPr/>
          <p:nvPr/>
        </p:nvSpPr>
        <p:spPr>
          <a:xfrm>
            <a:off x="5719482" y="2761129"/>
            <a:ext cx="3556000" cy="3071906"/>
          </a:xfrm>
          <a:custGeom>
            <a:avLst/>
            <a:gdLst>
              <a:gd name="connsiteX0" fmla="*/ 0 w 3556000"/>
              <a:gd name="connsiteY0" fmla="*/ 3071906 h 3071906"/>
              <a:gd name="connsiteX1" fmla="*/ 442259 w 3556000"/>
              <a:gd name="connsiteY1" fmla="*/ 2862730 h 3071906"/>
              <a:gd name="connsiteX2" fmla="*/ 872565 w 3556000"/>
              <a:gd name="connsiteY2" fmla="*/ 2653553 h 3071906"/>
              <a:gd name="connsiteX3" fmla="*/ 1296894 w 3556000"/>
              <a:gd name="connsiteY3" fmla="*/ 2438400 h 3071906"/>
              <a:gd name="connsiteX4" fmla="*/ 1996142 w 3556000"/>
              <a:gd name="connsiteY4" fmla="*/ 1984189 h 3071906"/>
              <a:gd name="connsiteX5" fmla="*/ 2414494 w 3556000"/>
              <a:gd name="connsiteY5" fmla="*/ 1595718 h 3071906"/>
              <a:gd name="connsiteX6" fmla="*/ 2832847 w 3556000"/>
              <a:gd name="connsiteY6" fmla="*/ 1123577 h 3071906"/>
              <a:gd name="connsiteX7" fmla="*/ 3119718 w 3556000"/>
              <a:gd name="connsiteY7" fmla="*/ 735106 h 3071906"/>
              <a:gd name="connsiteX8" fmla="*/ 3556000 w 3556000"/>
              <a:gd name="connsiteY8" fmla="*/ 0 h 307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6000" h="3071906">
                <a:moveTo>
                  <a:pt x="0" y="3071906"/>
                </a:moveTo>
                <a:lnTo>
                  <a:pt x="442259" y="2862730"/>
                </a:lnTo>
                <a:lnTo>
                  <a:pt x="872565" y="2653553"/>
                </a:lnTo>
                <a:cubicBezTo>
                  <a:pt x="1015004" y="2582831"/>
                  <a:pt x="1109631" y="2549961"/>
                  <a:pt x="1296894" y="2438400"/>
                </a:cubicBezTo>
                <a:cubicBezTo>
                  <a:pt x="1484157" y="2326839"/>
                  <a:pt x="1809875" y="2124636"/>
                  <a:pt x="1996142" y="1984189"/>
                </a:cubicBezTo>
                <a:cubicBezTo>
                  <a:pt x="2182409" y="1843742"/>
                  <a:pt x="2275043" y="1739153"/>
                  <a:pt x="2414494" y="1595718"/>
                </a:cubicBezTo>
                <a:cubicBezTo>
                  <a:pt x="2553945" y="1452283"/>
                  <a:pt x="2715310" y="1267012"/>
                  <a:pt x="2832847" y="1123577"/>
                </a:cubicBezTo>
                <a:cubicBezTo>
                  <a:pt x="2950384" y="980142"/>
                  <a:pt x="2999192" y="922369"/>
                  <a:pt x="3119718" y="735106"/>
                </a:cubicBezTo>
                <a:cubicBezTo>
                  <a:pt x="3240244" y="547843"/>
                  <a:pt x="3398122" y="273921"/>
                  <a:pt x="3556000" y="0"/>
                </a:cubicBezTo>
              </a:path>
            </a:pathLst>
          </a:custGeom>
          <a:noFill/>
          <a:ln w="41275">
            <a:solidFill>
              <a:srgbClr val="0233BE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F0417FF-B49F-41A8-9D92-02157BA637FE}"/>
              </a:ext>
            </a:extLst>
          </p:cNvPr>
          <p:cNvSpPr txBox="1"/>
          <p:nvPr/>
        </p:nvSpPr>
        <p:spPr>
          <a:xfrm>
            <a:off x="10544175" y="2002522"/>
            <a:ext cx="152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Her mangler også veglenke fra gangfelt opp til manglende veglenke og fra gangfelt til eksisterende gangsykkelveg.</a:t>
            </a:r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3E883199-1F70-4640-B048-E51D04431F93}"/>
              </a:ext>
            </a:extLst>
          </p:cNvPr>
          <p:cNvCxnSpPr>
            <a:cxnSpLocks/>
          </p:cNvCxnSpPr>
          <p:nvPr/>
        </p:nvCxnSpPr>
        <p:spPr>
          <a:xfrm flipH="1" flipV="1">
            <a:off x="7414953" y="4958542"/>
            <a:ext cx="82529" cy="127434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48E740D6-C839-42E9-9047-D31F0AB5EFC7}"/>
              </a:ext>
            </a:extLst>
          </p:cNvPr>
          <p:cNvCxnSpPr>
            <a:cxnSpLocks/>
          </p:cNvCxnSpPr>
          <p:nvPr/>
        </p:nvCxnSpPr>
        <p:spPr>
          <a:xfrm flipV="1">
            <a:off x="8969433" y="4916978"/>
            <a:ext cx="827116" cy="1088967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D4FAF8AD-98DB-4941-909E-2B576FA9540E}"/>
              </a:ext>
            </a:extLst>
          </p:cNvPr>
          <p:cNvSpPr txBox="1"/>
          <p:nvPr/>
        </p:nvSpPr>
        <p:spPr>
          <a:xfrm>
            <a:off x="359700" y="2071584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C552A551-CB14-4A43-8722-66B44BF088FD}"/>
              </a:ext>
            </a:extLst>
          </p:cNvPr>
          <p:cNvCxnSpPr>
            <a:cxnSpLocks/>
          </p:cNvCxnSpPr>
          <p:nvPr/>
        </p:nvCxnSpPr>
        <p:spPr>
          <a:xfrm>
            <a:off x="457649" y="2207716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DFF0DF51-85AC-4BBE-A0F0-5107A6953620}"/>
              </a:ext>
            </a:extLst>
          </p:cNvPr>
          <p:cNvCxnSpPr>
            <a:cxnSpLocks/>
          </p:cNvCxnSpPr>
          <p:nvPr/>
        </p:nvCxnSpPr>
        <p:spPr>
          <a:xfrm>
            <a:off x="457649" y="2362880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A01CC5AA-5273-495E-825E-3B0B1FCBFB3A}"/>
              </a:ext>
            </a:extLst>
          </p:cNvPr>
          <p:cNvCxnSpPr>
            <a:cxnSpLocks/>
          </p:cNvCxnSpPr>
          <p:nvPr/>
        </p:nvCxnSpPr>
        <p:spPr>
          <a:xfrm>
            <a:off x="457649" y="2544109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72D41A40-A476-455B-8B52-DEC27F0791D0}"/>
              </a:ext>
            </a:extLst>
          </p:cNvPr>
          <p:cNvCxnSpPr>
            <a:cxnSpLocks/>
          </p:cNvCxnSpPr>
          <p:nvPr/>
        </p:nvCxnSpPr>
        <p:spPr>
          <a:xfrm>
            <a:off x="457649" y="2706455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61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17DDC8EF-5159-436C-9AB8-3D178B849B14}"/>
              </a:ext>
            </a:extLst>
          </p:cNvPr>
          <p:cNvSpPr txBox="1"/>
          <p:nvPr/>
        </p:nvSpPr>
        <p:spPr>
          <a:xfrm>
            <a:off x="623391" y="404664"/>
            <a:ext cx="10863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Manglende «nettverk» ved trapper</a:t>
            </a:r>
          </a:p>
          <a:p>
            <a:r>
              <a:rPr lang="nb-NO" dirty="0"/>
              <a:t>Når avstanden er kortere enn 2m skal trapp forlenges mot nærmeste veglenke. Når avstanden er over 2m skal egen veglenke registreres, fortrinnsvis med </a:t>
            </a:r>
            <a:r>
              <a:rPr lang="nb-NO" dirty="0" err="1"/>
              <a:t>typeveg</a:t>
            </a:r>
            <a:r>
              <a:rPr lang="nb-NO" dirty="0"/>
              <a:t> gangveg mellom trapper og/eller mot tilgrensende </a:t>
            </a:r>
            <a:r>
              <a:rPr lang="nb-NO" dirty="0" err="1"/>
              <a:t>veglenker</a:t>
            </a:r>
            <a:r>
              <a:rPr lang="nb-NO" dirty="0"/>
              <a:t> for gående (se bildeeksempel til høyre)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73837C7A-2E24-430A-82DD-B810FA51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1604993"/>
            <a:ext cx="4799567" cy="476132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5C5DC0ED-5623-437B-A1DC-44797F77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416" y="1604993"/>
            <a:ext cx="4799567" cy="4761324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A3A317CB-1380-4A67-8DA9-29B17B11DFB6}"/>
              </a:ext>
            </a:extLst>
          </p:cNvPr>
          <p:cNvSpPr txBox="1"/>
          <p:nvPr/>
        </p:nvSpPr>
        <p:spPr>
          <a:xfrm>
            <a:off x="7664398" y="5470548"/>
            <a:ext cx="2556818" cy="76944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Nyregistrert veglenke</a:t>
            </a:r>
          </a:p>
          <a:p>
            <a:pPr algn="r"/>
            <a:r>
              <a:rPr lang="nb-NO" sz="1100" dirty="0"/>
              <a:t>Eksisterende veglenke</a:t>
            </a:r>
          </a:p>
          <a:p>
            <a:pPr algn="r"/>
            <a:r>
              <a:rPr lang="nb-NO" sz="1100" dirty="0"/>
              <a:t>Andre vegobjekter</a:t>
            </a:r>
          </a:p>
          <a:p>
            <a:pPr algn="r"/>
            <a:r>
              <a:rPr lang="nb-NO" sz="1100" dirty="0"/>
              <a:t>Manglende veglenke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4E597B05-67C8-42AF-8685-8A770A2FC42A}"/>
              </a:ext>
            </a:extLst>
          </p:cNvPr>
          <p:cNvCxnSpPr>
            <a:cxnSpLocks/>
          </p:cNvCxnSpPr>
          <p:nvPr/>
        </p:nvCxnSpPr>
        <p:spPr>
          <a:xfrm>
            <a:off x="7762347" y="5606680"/>
            <a:ext cx="693992" cy="0"/>
          </a:xfrm>
          <a:prstGeom prst="line">
            <a:avLst/>
          </a:prstGeom>
          <a:ln w="41275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B417EF86-8572-4DB1-BE57-68D09854D4ED}"/>
              </a:ext>
            </a:extLst>
          </p:cNvPr>
          <p:cNvCxnSpPr>
            <a:cxnSpLocks/>
          </p:cNvCxnSpPr>
          <p:nvPr/>
        </p:nvCxnSpPr>
        <p:spPr>
          <a:xfrm>
            <a:off x="7762347" y="5761844"/>
            <a:ext cx="693992" cy="0"/>
          </a:xfrm>
          <a:prstGeom prst="line">
            <a:avLst/>
          </a:prstGeom>
          <a:ln w="41275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E3E620D9-14DD-4E64-90FA-C4BF7064EC3E}"/>
              </a:ext>
            </a:extLst>
          </p:cNvPr>
          <p:cNvCxnSpPr>
            <a:cxnSpLocks/>
          </p:cNvCxnSpPr>
          <p:nvPr/>
        </p:nvCxnSpPr>
        <p:spPr>
          <a:xfrm>
            <a:off x="7762347" y="5943073"/>
            <a:ext cx="688675" cy="0"/>
          </a:xfrm>
          <a:prstGeom prst="line">
            <a:avLst/>
          </a:prstGeom>
          <a:ln w="127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8332BE98-6532-4104-A49D-003D27A45FE9}"/>
              </a:ext>
            </a:extLst>
          </p:cNvPr>
          <p:cNvCxnSpPr>
            <a:cxnSpLocks/>
          </p:cNvCxnSpPr>
          <p:nvPr/>
        </p:nvCxnSpPr>
        <p:spPr>
          <a:xfrm>
            <a:off x="7762347" y="6105419"/>
            <a:ext cx="688675" cy="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3D90DDAD-7FF2-43F2-96B6-2E6CA167B30C}"/>
              </a:ext>
            </a:extLst>
          </p:cNvPr>
          <p:cNvCxnSpPr/>
          <p:nvPr/>
        </p:nvCxnSpPr>
        <p:spPr>
          <a:xfrm flipV="1">
            <a:off x="7763985" y="3113448"/>
            <a:ext cx="964889" cy="1043426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B64C452-8866-41A3-A0F9-B91E68138882}"/>
              </a:ext>
            </a:extLst>
          </p:cNvPr>
          <p:cNvCxnSpPr>
            <a:cxnSpLocks/>
          </p:cNvCxnSpPr>
          <p:nvPr/>
        </p:nvCxnSpPr>
        <p:spPr>
          <a:xfrm flipV="1">
            <a:off x="6151756" y="5071274"/>
            <a:ext cx="737098" cy="783995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2B11FC72-3A1C-4E12-AA2F-FF860676D686}"/>
              </a:ext>
            </a:extLst>
          </p:cNvPr>
          <p:cNvCxnSpPr>
            <a:cxnSpLocks/>
          </p:cNvCxnSpPr>
          <p:nvPr/>
        </p:nvCxnSpPr>
        <p:spPr>
          <a:xfrm flipH="1" flipV="1">
            <a:off x="9167374" y="1887290"/>
            <a:ext cx="391752" cy="410950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>
            <a:extLst>
              <a:ext uri="{FF2B5EF4-FFF2-40B4-BE49-F238E27FC236}">
                <a16:creationId xmlns:a16="http://schemas.microsoft.com/office/drawing/2014/main" id="{E06D7A24-779F-4EA9-9F5D-7FD2E1AF9A01}"/>
              </a:ext>
            </a:extLst>
          </p:cNvPr>
          <p:cNvCxnSpPr>
            <a:cxnSpLocks/>
          </p:cNvCxnSpPr>
          <p:nvPr/>
        </p:nvCxnSpPr>
        <p:spPr>
          <a:xfrm flipV="1">
            <a:off x="9363250" y="2298240"/>
            <a:ext cx="195876" cy="198128"/>
          </a:xfrm>
          <a:prstGeom prst="line">
            <a:avLst/>
          </a:prstGeom>
          <a:ln w="41275">
            <a:solidFill>
              <a:srgbClr val="0233BE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CC4DDCBF-4AA9-436A-900C-421BDA3535D0}"/>
              </a:ext>
            </a:extLst>
          </p:cNvPr>
          <p:cNvCxnSpPr/>
          <p:nvPr/>
        </p:nvCxnSpPr>
        <p:spPr>
          <a:xfrm flipH="1" flipV="1">
            <a:off x="7100888" y="2881313"/>
            <a:ext cx="985837" cy="947737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96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veglenker (synbarhet = 1)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816"/>
            <a:ext cx="5553075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Feil bruk av synbarhet for veglenker (feilplassert? – andre områder med dårligere synbarhet = 3?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399"/>
            <a:ext cx="6268325" cy="502037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910148" y="2911087"/>
            <a:ext cx="650544" cy="377588"/>
          </a:xfrm>
          <a:custGeom>
            <a:avLst/>
            <a:gdLst>
              <a:gd name="connsiteX0" fmla="*/ 650544 w 650544"/>
              <a:gd name="connsiteY0" fmla="*/ 377588 h 377588"/>
              <a:gd name="connsiteX1" fmla="*/ 436729 w 650544"/>
              <a:gd name="connsiteY1" fmla="*/ 268406 h 377588"/>
              <a:gd name="connsiteX2" fmla="*/ 232012 w 650544"/>
              <a:gd name="connsiteY2" fmla="*/ 141027 h 377588"/>
              <a:gd name="connsiteX3" fmla="*/ 0 w 650544"/>
              <a:gd name="connsiteY3" fmla="*/ 0 h 37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4" h="377588">
                <a:moveTo>
                  <a:pt x="650544" y="377588"/>
                </a:moveTo>
                <a:cubicBezTo>
                  <a:pt x="578514" y="342710"/>
                  <a:pt x="506484" y="307833"/>
                  <a:pt x="436729" y="268406"/>
                </a:cubicBezTo>
                <a:cubicBezTo>
                  <a:pt x="366974" y="228979"/>
                  <a:pt x="232012" y="141027"/>
                  <a:pt x="232012" y="141027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540195" y="5584777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662377" y="569812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662377" y="586014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662378" y="602209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39" y="1400307"/>
            <a:ext cx="6315956" cy="4496427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1152940" y="5106066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1259219" y="5221050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1259219" y="5383065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259220" y="5545020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ihåndsform 5"/>
          <p:cNvSpPr/>
          <p:nvPr/>
        </p:nvSpPr>
        <p:spPr>
          <a:xfrm>
            <a:off x="3444427" y="3135887"/>
            <a:ext cx="1441723" cy="886351"/>
          </a:xfrm>
          <a:custGeom>
            <a:avLst/>
            <a:gdLst>
              <a:gd name="connsiteX0" fmla="*/ 0 w 1441723"/>
              <a:gd name="connsiteY0" fmla="*/ 0 h 886351"/>
              <a:gd name="connsiteX1" fmla="*/ 280491 w 1441723"/>
              <a:gd name="connsiteY1" fmla="*/ 168295 h 886351"/>
              <a:gd name="connsiteX2" fmla="*/ 499274 w 1441723"/>
              <a:gd name="connsiteY2" fmla="*/ 302930 h 886351"/>
              <a:gd name="connsiteX3" fmla="*/ 690007 w 1441723"/>
              <a:gd name="connsiteY3" fmla="*/ 426346 h 886351"/>
              <a:gd name="connsiteX4" fmla="*/ 942449 w 1441723"/>
              <a:gd name="connsiteY4" fmla="*/ 572201 h 886351"/>
              <a:gd name="connsiteX5" fmla="*/ 1200501 w 1441723"/>
              <a:gd name="connsiteY5" fmla="*/ 734886 h 886351"/>
              <a:gd name="connsiteX6" fmla="*/ 1441723 w 1441723"/>
              <a:gd name="connsiteY6" fmla="*/ 886351 h 88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1723" h="886351">
                <a:moveTo>
                  <a:pt x="0" y="0"/>
                </a:moveTo>
                <a:lnTo>
                  <a:pt x="280491" y="168295"/>
                </a:lnTo>
                <a:lnTo>
                  <a:pt x="499274" y="302930"/>
                </a:lnTo>
                <a:cubicBezTo>
                  <a:pt x="567527" y="345939"/>
                  <a:pt x="616145" y="381468"/>
                  <a:pt x="690007" y="426346"/>
                </a:cubicBezTo>
                <a:cubicBezTo>
                  <a:pt x="763869" y="471224"/>
                  <a:pt x="857367" y="520778"/>
                  <a:pt x="942449" y="572201"/>
                </a:cubicBezTo>
                <a:cubicBezTo>
                  <a:pt x="1027531" y="623624"/>
                  <a:pt x="1200501" y="734886"/>
                  <a:pt x="1200501" y="734886"/>
                </a:cubicBezTo>
                <a:lnTo>
                  <a:pt x="1441723" y="88635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29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96" y="1745641"/>
            <a:ext cx="5543456" cy="3914423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15183" y="1883895"/>
            <a:ext cx="2495514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annen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Veglenke,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Veglenke,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21462" y="199887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21462" y="216089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21463" y="232284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ihåndsform 4"/>
          <p:cNvSpPr/>
          <p:nvPr/>
        </p:nvSpPr>
        <p:spPr>
          <a:xfrm>
            <a:off x="6633882" y="3376706"/>
            <a:ext cx="1308847" cy="753035"/>
          </a:xfrm>
          <a:custGeom>
            <a:avLst/>
            <a:gdLst>
              <a:gd name="connsiteX0" fmla="*/ 0 w 1308847"/>
              <a:gd name="connsiteY0" fmla="*/ 753035 h 753035"/>
              <a:gd name="connsiteX1" fmla="*/ 388471 w 1308847"/>
              <a:gd name="connsiteY1" fmla="*/ 561788 h 753035"/>
              <a:gd name="connsiteX2" fmla="*/ 717177 w 1308847"/>
              <a:gd name="connsiteY2" fmla="*/ 376518 h 753035"/>
              <a:gd name="connsiteX3" fmla="*/ 1027953 w 1308847"/>
              <a:gd name="connsiteY3" fmla="*/ 179294 h 753035"/>
              <a:gd name="connsiteX4" fmla="*/ 1308847 w 1308847"/>
              <a:gd name="connsiteY4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847" h="753035">
                <a:moveTo>
                  <a:pt x="0" y="753035"/>
                </a:moveTo>
                <a:cubicBezTo>
                  <a:pt x="134471" y="688788"/>
                  <a:pt x="268942" y="624541"/>
                  <a:pt x="388471" y="561788"/>
                </a:cubicBezTo>
                <a:cubicBezTo>
                  <a:pt x="508000" y="499035"/>
                  <a:pt x="610597" y="440267"/>
                  <a:pt x="717177" y="376518"/>
                </a:cubicBezTo>
                <a:cubicBezTo>
                  <a:pt x="823757" y="312769"/>
                  <a:pt x="1027953" y="179294"/>
                  <a:pt x="1027953" y="179294"/>
                </a:cubicBezTo>
                <a:lnTo>
                  <a:pt x="1308847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2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Veglenke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690688"/>
            <a:ext cx="6620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15860</TotalTime>
  <Words>1416</Words>
  <Application>Microsoft Office PowerPoint</Application>
  <PresentationFormat>Widescreen</PresentationFormat>
  <Paragraphs>151</Paragraphs>
  <Slides>46</Slides>
  <Notes>5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Verdana</vt:lpstr>
      <vt:lpstr>Office-tema</vt:lpstr>
      <vt:lpstr>Skisser/bilder brukt i FKB-Vegnett produktspesifikasjon og registreringsinstruks  NÅ ELVEG 2.0!</vt:lpstr>
      <vt:lpstr>Ny skisse – Bruk av synbarhet for veglenker (synbarhet = 3)</vt:lpstr>
      <vt:lpstr>Ny skisse – Bruk av synbarhet for veglenker (synbarhet = 2)</vt:lpstr>
      <vt:lpstr>Ny skisse – Bruk av synbarhet for veglenker (synbarhet = 0)</vt:lpstr>
      <vt:lpstr>Ny skisse – Bruk av synbarhet for veglenker (synbarhet = 1)</vt:lpstr>
      <vt:lpstr>Ny skisse – Feil bruk av synbarhet for veglenker (feilplassert? – andre områder med dårligere synbarhet = 3?</vt:lpstr>
      <vt:lpstr>Ny skisse – Feil bruk av synbarhet for veglenker (for kort strekning med skygge, veldefinerte kantlinjer)</vt:lpstr>
      <vt:lpstr>Ny skisse – Feil bruk av synbarhet for veglenker (for kort strekning med skygge, veldefinerte kantlinjer)</vt:lpstr>
      <vt:lpstr>Veglenke - TypeVeg (alle fra eks. Vegnett)</vt:lpstr>
      <vt:lpstr>Veglenke - TypeVeg (alle fra eks. Vegnett)</vt:lpstr>
      <vt:lpstr>Veglenke - TypeVeg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TypeVeg (kanalisertVeg) til vedlegg</vt:lpstr>
      <vt:lpstr>Veglenke - TypeVeg (enkelBilveg)</vt:lpstr>
      <vt:lpstr>Veglenke - TypeVeg (rampe)</vt:lpstr>
      <vt:lpstr>Veglenke - TypeVeg (rundkjøring)</vt:lpstr>
      <vt:lpstr>Veglenke - TypeVeg (bilferje)</vt:lpstr>
      <vt:lpstr>Veglenke - TypeVeg (passasjerferje)</vt:lpstr>
      <vt:lpstr>Veglenke - TypeVeg (gangOgSykkelveg)</vt:lpstr>
      <vt:lpstr>Veglenke - TypeVeg (sykkelveg)</vt:lpstr>
      <vt:lpstr>Veglenke - TypeVeg (gangveg) til vedlegg</vt:lpstr>
      <vt:lpstr>Veglenke - TypeVeg (gatetun)</vt:lpstr>
      <vt:lpstr>Veglenke - TypeVeg (gågate)</vt:lpstr>
      <vt:lpstr>Veglenke - TypeVeg (gangfelt) til vedlegg</vt:lpstr>
      <vt:lpstr>Veglenke - TypeVeg (fortau)</vt:lpstr>
      <vt:lpstr>Veglenke - TypeVeg (IKKE fortau)</vt:lpstr>
      <vt:lpstr>Veglenke – eksisterende konnekteringslenker</vt:lpstr>
      <vt:lpstr>Veglenke – eksisterende konnekteringslenker (kopi)</vt:lpstr>
      <vt:lpstr>Veglenke – eksisterende konnekteringslenker</vt:lpstr>
      <vt:lpstr>Veglenke – eksisterende konnekteringslenker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102</cp:revision>
  <dcterms:created xsi:type="dcterms:W3CDTF">2021-08-06T12:22:07Z</dcterms:created>
  <dcterms:modified xsi:type="dcterms:W3CDTF">2024-01-05T14:26:26Z</dcterms:modified>
</cp:coreProperties>
</file>